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600F6"/>
    <a:srgbClr val="81564C"/>
    <a:srgbClr val="464542"/>
    <a:srgbClr val="9B563E"/>
    <a:srgbClr val="694833"/>
    <a:srgbClr val="A0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showGuides="1">
      <p:cViewPr>
        <p:scale>
          <a:sx n="126" d="100"/>
          <a:sy n="126" d="100"/>
        </p:scale>
        <p:origin x="1061" y="-101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45230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21830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17370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D4F84-A84E-4623-AB31-6B11F10DBB43}"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326502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D4F84-A84E-4623-AB31-6B11F10DBB43}"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124277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AD4F84-A84E-4623-AB31-6B11F10DBB43}"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53384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D4F84-A84E-4623-AB31-6B11F10DBB43}"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266272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AD4F84-A84E-4623-AB31-6B11F10DBB43}"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207421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D4F84-A84E-4623-AB31-6B11F10DBB43}"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365854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AD4F84-A84E-4623-AB31-6B11F10DBB43}"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410569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AD4F84-A84E-4623-AB31-6B11F10DBB43}"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3FF62-9EB2-47CE-AE3A-D34625E991D4}" type="slidenum">
              <a:rPr lang="en-US" smtClean="0"/>
              <a:t>‹#›</a:t>
            </a:fld>
            <a:endParaRPr lang="en-US"/>
          </a:p>
        </p:txBody>
      </p:sp>
    </p:spTree>
    <p:extLst>
      <p:ext uri="{BB962C8B-B14F-4D97-AF65-F5344CB8AC3E}">
        <p14:creationId xmlns:p14="http://schemas.microsoft.com/office/powerpoint/2010/main" val="401564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DAD4F84-A84E-4623-AB31-6B11F10DBB43}" type="datetimeFigureOut">
              <a:rPr lang="en-US" smtClean="0"/>
              <a:t>12/12/2023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2C3FF62-9EB2-47CE-AE3A-D34625E991D4}" type="slidenum">
              <a:rPr lang="en-US" smtClean="0"/>
              <a:t>‹#›</a:t>
            </a:fld>
            <a:endParaRPr lang="en-US"/>
          </a:p>
        </p:txBody>
      </p:sp>
    </p:spTree>
    <p:extLst>
      <p:ext uri="{BB962C8B-B14F-4D97-AF65-F5344CB8AC3E}">
        <p14:creationId xmlns:p14="http://schemas.microsoft.com/office/powerpoint/2010/main" val="25567564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rjlca.com/documents--forms.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BA5ECE3-56F4-4009-BA9B-169A08E4E0A2}"/>
              </a:ext>
            </a:extLst>
          </p:cNvPr>
          <p:cNvSpPr/>
          <p:nvPr/>
        </p:nvSpPr>
        <p:spPr>
          <a:xfrm>
            <a:off x="0" y="8943517"/>
            <a:ext cx="6858000" cy="200055"/>
          </a:xfrm>
          <a:prstGeom prst="rect">
            <a:avLst/>
          </a:prstGeom>
          <a:solidFill>
            <a:srgbClr val="9B563E"/>
          </a:solidFill>
        </p:spPr>
        <p:txBody>
          <a:bodyPr wrap="square">
            <a:spAutoFit/>
          </a:bodyPr>
          <a:lstStyle/>
          <a:p>
            <a:endParaRPr lang="en-US" sz="700" i="1" dirty="0">
              <a:solidFill>
                <a:schemeClr val="bg1"/>
              </a:solidFill>
              <a:latin typeface="+mj-lt"/>
            </a:endParaRPr>
          </a:p>
        </p:txBody>
      </p:sp>
      <p:sp>
        <p:nvSpPr>
          <p:cNvPr id="4" name="Rectangle 3"/>
          <p:cNvSpPr/>
          <p:nvPr/>
        </p:nvSpPr>
        <p:spPr>
          <a:xfrm>
            <a:off x="4300543" y="1291857"/>
            <a:ext cx="2430325" cy="1092607"/>
          </a:xfrm>
          <a:prstGeom prst="rect">
            <a:avLst/>
          </a:prstGeom>
          <a:solidFill>
            <a:schemeClr val="bg1"/>
          </a:solidFill>
          <a:ln w="28575">
            <a:solidFill>
              <a:schemeClr val="accent1">
                <a:lumMod val="75000"/>
              </a:schemeClr>
            </a:solidFill>
          </a:ln>
        </p:spPr>
        <p:txBody>
          <a:bodyPr wrap="square">
            <a:spAutoFit/>
          </a:bodyPr>
          <a:lstStyle/>
          <a:p>
            <a:pPr>
              <a:lnSpc>
                <a:spcPts val="1200"/>
              </a:lnSpc>
              <a:spcAft>
                <a:spcPts val="600"/>
              </a:spcAft>
            </a:pPr>
            <a:r>
              <a:rPr lang="en-US" sz="1100" b="1" dirty="0">
                <a:ea typeface="Times New Roman" panose="02020603050405020304" pitchFamily="18" charset="0"/>
                <a:cs typeface="Times New Roman" panose="02020603050405020304" pitchFamily="18" charset="0"/>
              </a:rPr>
              <a:t>Important Dates:</a:t>
            </a:r>
          </a:p>
          <a:p>
            <a:pPr>
              <a:lnSpc>
                <a:spcPts val="1200"/>
              </a:lnSpc>
              <a:spcAft>
                <a:spcPts val="600"/>
              </a:spcAft>
            </a:pPr>
            <a:r>
              <a:rPr lang="en-US" sz="900" dirty="0" smtClean="0">
                <a:effectLst/>
                <a:ea typeface="Times New Roman" panose="02020603050405020304" pitchFamily="18" charset="0"/>
                <a:cs typeface="Times New Roman" panose="02020603050405020304" pitchFamily="18" charset="0"/>
              </a:rPr>
              <a:t>2024 JLCA Dues by</a:t>
            </a:r>
            <a:r>
              <a:rPr lang="en-US" sz="900" dirty="0">
                <a:ea typeface="Times New Roman" panose="02020603050405020304" pitchFamily="18" charset="0"/>
                <a:cs typeface="Times New Roman" panose="02020603050405020304" pitchFamily="18" charset="0"/>
              </a:rPr>
              <a:t>	             </a:t>
            </a:r>
            <a:r>
              <a:rPr lang="en-US" sz="900" dirty="0" smtClean="0">
                <a:ea typeface="Times New Roman" panose="02020603050405020304" pitchFamily="18" charset="0"/>
                <a:cs typeface="Times New Roman" panose="02020603050405020304" pitchFamily="18" charset="0"/>
              </a:rPr>
              <a:t>Jan 31, 2024: $378</a:t>
            </a:r>
            <a:endParaRPr lang="en-US" sz="900" dirty="0">
              <a:ea typeface="Times New Roman" panose="02020603050405020304" pitchFamily="18" charset="0"/>
              <a:cs typeface="Times New Roman" panose="02020603050405020304" pitchFamily="18" charset="0"/>
            </a:endParaRPr>
          </a:p>
          <a:p>
            <a:pPr>
              <a:lnSpc>
                <a:spcPts val="1200"/>
              </a:lnSpc>
              <a:spcAft>
                <a:spcPts val="600"/>
              </a:spcAft>
            </a:pPr>
            <a:r>
              <a:rPr lang="en-US" sz="900" dirty="0" smtClean="0">
                <a:ea typeface="Times New Roman" panose="02020603050405020304" pitchFamily="18" charset="0"/>
                <a:cs typeface="Times New Roman" panose="02020603050405020304" pitchFamily="18" charset="0"/>
              </a:rPr>
              <a:t>JLCA </a:t>
            </a:r>
            <a:r>
              <a:rPr lang="en-US" sz="900" dirty="0">
                <a:effectLst/>
                <a:ea typeface="Times New Roman" panose="02020603050405020304" pitchFamily="18" charset="0"/>
                <a:cs typeface="Times New Roman" panose="02020603050405020304" pitchFamily="18" charset="0"/>
              </a:rPr>
              <a:t>Garage Sales                 </a:t>
            </a:r>
            <a:r>
              <a:rPr lang="en-US" sz="900" dirty="0" smtClean="0">
                <a:effectLst/>
                <a:ea typeface="Times New Roman" panose="02020603050405020304" pitchFamily="18" charset="0"/>
                <a:cs typeface="Times New Roman" panose="02020603050405020304" pitchFamily="18" charset="0"/>
              </a:rPr>
              <a:t>TBD Spring and Fall 	              2024</a:t>
            </a:r>
            <a:endParaRPr lang="en-US" sz="900" dirty="0">
              <a:ea typeface="Times New Roman" panose="02020603050405020304" pitchFamily="18" charset="0"/>
              <a:cs typeface="Times New Roman" panose="02020603050405020304" pitchFamily="18" charset="0"/>
            </a:endParaRPr>
          </a:p>
          <a:p>
            <a:pPr>
              <a:lnSpc>
                <a:spcPts val="1200"/>
              </a:lnSpc>
              <a:spcAft>
                <a:spcPts val="600"/>
              </a:spcAft>
            </a:pPr>
            <a:r>
              <a:rPr lang="en-US" sz="900" dirty="0">
                <a:effectLst/>
                <a:ea typeface="Times New Roman" panose="02020603050405020304" pitchFamily="18" charset="0"/>
                <a:cs typeface="Times New Roman" panose="02020603050405020304" pitchFamily="18" charset="0"/>
              </a:rPr>
              <a:t>Annual </a:t>
            </a:r>
            <a:r>
              <a:rPr lang="en-US" sz="900" dirty="0">
                <a:ea typeface="Times New Roman" panose="02020603050405020304" pitchFamily="18" charset="0"/>
                <a:cs typeface="Times New Roman" panose="02020603050405020304" pitchFamily="18" charset="0"/>
              </a:rPr>
              <a:t>JLCA Meeting           </a:t>
            </a:r>
            <a:r>
              <a:rPr lang="en-US" sz="900" dirty="0" smtClean="0">
                <a:ea typeface="Times New Roman" panose="02020603050405020304" pitchFamily="18" charset="0"/>
                <a:cs typeface="Times New Roman" panose="02020603050405020304" pitchFamily="18" charset="0"/>
              </a:rPr>
              <a:t>TBD October 2024</a:t>
            </a:r>
            <a:endParaRPr lang="en-US" sz="900" dirty="0">
              <a:effectLst/>
              <a:ea typeface="Times New Roman" panose="02020603050405020304" pitchFamily="18" charset="0"/>
            </a:endParaRPr>
          </a:p>
        </p:txBody>
      </p:sp>
      <p:sp>
        <p:nvSpPr>
          <p:cNvPr id="10" name="Rectangle 9"/>
          <p:cNvSpPr/>
          <p:nvPr/>
        </p:nvSpPr>
        <p:spPr>
          <a:xfrm>
            <a:off x="105457" y="6530974"/>
            <a:ext cx="1136684" cy="2354491"/>
          </a:xfrm>
          <a:prstGeom prst="rect">
            <a:avLst/>
          </a:prstGeom>
          <a:solidFill>
            <a:schemeClr val="accent1">
              <a:lumMod val="60000"/>
              <a:lumOff val="40000"/>
            </a:schemeClr>
          </a:solidFill>
        </p:spPr>
        <p:txBody>
          <a:bodyPr wrap="square">
            <a:spAutoFit/>
          </a:bodyPr>
          <a:lstStyle/>
          <a:p>
            <a:r>
              <a:rPr lang="en-US" sz="700" dirty="0">
                <a:solidFill>
                  <a:schemeClr val="bg1"/>
                </a:solidFill>
              </a:rPr>
              <a:t>Your</a:t>
            </a:r>
          </a:p>
          <a:p>
            <a:r>
              <a:rPr lang="en-US" sz="700" dirty="0">
                <a:solidFill>
                  <a:schemeClr val="bg1"/>
                </a:solidFill>
              </a:rPr>
              <a:t>Volunteer </a:t>
            </a:r>
          </a:p>
          <a:p>
            <a:r>
              <a:rPr lang="en-US" sz="700" dirty="0">
                <a:solidFill>
                  <a:schemeClr val="bg1"/>
                </a:solidFill>
              </a:rPr>
              <a:t>Board of Directors</a:t>
            </a:r>
          </a:p>
          <a:p>
            <a:endParaRPr lang="en-US" sz="700" dirty="0">
              <a:solidFill>
                <a:schemeClr val="bg1"/>
              </a:solidFill>
              <a:latin typeface="+mj-lt"/>
            </a:endParaRPr>
          </a:p>
          <a:p>
            <a:r>
              <a:rPr lang="en-US" sz="700" dirty="0">
                <a:solidFill>
                  <a:schemeClr val="bg1"/>
                </a:solidFill>
              </a:rPr>
              <a:t>President</a:t>
            </a:r>
          </a:p>
          <a:p>
            <a:r>
              <a:rPr lang="en-US" sz="700" b="1" i="1" dirty="0" smtClean="0">
                <a:solidFill>
                  <a:schemeClr val="bg1"/>
                </a:solidFill>
              </a:rPr>
              <a:t>Erin Meyer</a:t>
            </a:r>
            <a:endParaRPr lang="en-US" sz="700" b="1" i="1" dirty="0">
              <a:solidFill>
                <a:schemeClr val="bg1"/>
              </a:solidFill>
            </a:endParaRPr>
          </a:p>
          <a:p>
            <a:endParaRPr lang="en-US" sz="700" dirty="0">
              <a:solidFill>
                <a:schemeClr val="bg1"/>
              </a:solidFill>
              <a:latin typeface="+mj-lt"/>
            </a:endParaRPr>
          </a:p>
          <a:p>
            <a:r>
              <a:rPr lang="en-US" sz="700" dirty="0">
                <a:solidFill>
                  <a:schemeClr val="bg1"/>
                </a:solidFill>
              </a:rPr>
              <a:t>Vice </a:t>
            </a:r>
            <a:r>
              <a:rPr lang="en-US" sz="700" dirty="0" smtClean="0">
                <a:solidFill>
                  <a:schemeClr val="bg1"/>
                </a:solidFill>
              </a:rPr>
              <a:t>President </a:t>
            </a:r>
          </a:p>
          <a:p>
            <a:r>
              <a:rPr lang="en-US" sz="700" b="1" i="1" dirty="0" smtClean="0">
                <a:solidFill>
                  <a:schemeClr val="bg1"/>
                </a:solidFill>
              </a:rPr>
              <a:t>Karen Campbell</a:t>
            </a:r>
            <a:endParaRPr lang="en-US" sz="700" b="1" i="1" dirty="0">
              <a:solidFill>
                <a:schemeClr val="bg1"/>
              </a:solidFill>
            </a:endParaRPr>
          </a:p>
          <a:p>
            <a:endParaRPr lang="en-US" sz="700" dirty="0">
              <a:solidFill>
                <a:schemeClr val="bg1"/>
              </a:solidFill>
              <a:latin typeface="+mj-lt"/>
            </a:endParaRPr>
          </a:p>
          <a:p>
            <a:r>
              <a:rPr lang="en-US" sz="700" dirty="0" smtClean="0">
                <a:solidFill>
                  <a:schemeClr val="bg1"/>
                </a:solidFill>
              </a:rPr>
              <a:t>Treasurer</a:t>
            </a:r>
            <a:endParaRPr lang="en-US" sz="700" dirty="0">
              <a:solidFill>
                <a:schemeClr val="bg1"/>
              </a:solidFill>
            </a:endParaRPr>
          </a:p>
          <a:p>
            <a:r>
              <a:rPr lang="en-US" sz="700" b="1" i="1" dirty="0" smtClean="0">
                <a:solidFill>
                  <a:schemeClr val="bg1"/>
                </a:solidFill>
              </a:rPr>
              <a:t>Erin Meyer/ Jamie Star-</a:t>
            </a:r>
            <a:r>
              <a:rPr lang="en-US" sz="700" b="1" i="1" dirty="0" err="1" smtClean="0">
                <a:solidFill>
                  <a:schemeClr val="bg1"/>
                </a:solidFill>
              </a:rPr>
              <a:t>Kinzie</a:t>
            </a:r>
            <a:endParaRPr lang="en-US" sz="700" b="1" i="1" dirty="0">
              <a:solidFill>
                <a:schemeClr val="bg1"/>
              </a:solidFill>
            </a:endParaRPr>
          </a:p>
          <a:p>
            <a:endParaRPr lang="en-US" sz="700" b="1" i="1" dirty="0">
              <a:solidFill>
                <a:srgbClr val="00B050"/>
              </a:solidFill>
            </a:endParaRPr>
          </a:p>
          <a:p>
            <a:r>
              <a:rPr lang="en-US" sz="700" dirty="0" smtClean="0">
                <a:solidFill>
                  <a:schemeClr val="bg1"/>
                </a:solidFill>
              </a:rPr>
              <a:t>Pool/ Secretary</a:t>
            </a:r>
            <a:endParaRPr lang="en-US" sz="700" dirty="0">
              <a:solidFill>
                <a:schemeClr val="bg1"/>
              </a:solidFill>
            </a:endParaRPr>
          </a:p>
          <a:p>
            <a:r>
              <a:rPr lang="en-US" sz="700" b="1" i="1" dirty="0" smtClean="0">
                <a:solidFill>
                  <a:schemeClr val="bg1"/>
                </a:solidFill>
              </a:rPr>
              <a:t>Whitney Hug</a:t>
            </a:r>
            <a:endParaRPr lang="en-US" sz="700" b="1" i="1" dirty="0">
              <a:solidFill>
                <a:schemeClr val="bg1"/>
              </a:solidFill>
            </a:endParaRPr>
          </a:p>
          <a:p>
            <a:endParaRPr lang="en-US" sz="700" dirty="0">
              <a:solidFill>
                <a:srgbClr val="00B050"/>
              </a:solidFill>
              <a:latin typeface="+mj-lt"/>
            </a:endParaRPr>
          </a:p>
          <a:p>
            <a:r>
              <a:rPr lang="en-US" sz="700" dirty="0" smtClean="0">
                <a:solidFill>
                  <a:schemeClr val="bg1"/>
                </a:solidFill>
              </a:rPr>
              <a:t>Grounds and Maintenance:</a:t>
            </a:r>
          </a:p>
          <a:p>
            <a:r>
              <a:rPr lang="en-US" sz="700" b="1" i="1" dirty="0" smtClean="0">
                <a:solidFill>
                  <a:schemeClr val="bg1"/>
                </a:solidFill>
              </a:rPr>
              <a:t>Mark </a:t>
            </a:r>
            <a:r>
              <a:rPr lang="en-US" sz="700" b="1" i="1" dirty="0" err="1" smtClean="0">
                <a:solidFill>
                  <a:schemeClr val="bg1"/>
                </a:solidFill>
              </a:rPr>
              <a:t>Chappius</a:t>
            </a:r>
            <a:endParaRPr lang="en-US" sz="700" b="1" i="1" dirty="0">
              <a:solidFill>
                <a:schemeClr val="bg1"/>
              </a:solidFill>
            </a:endParaRPr>
          </a:p>
          <a:p>
            <a:endParaRPr lang="en-US" sz="700" dirty="0">
              <a:solidFill>
                <a:schemeClr val="bg1"/>
              </a:solidFill>
              <a:latin typeface="+mj-lt"/>
            </a:endParaRPr>
          </a:p>
        </p:txBody>
      </p:sp>
      <p:sp>
        <p:nvSpPr>
          <p:cNvPr id="11" name="Rectangle 10"/>
          <p:cNvSpPr/>
          <p:nvPr/>
        </p:nvSpPr>
        <p:spPr>
          <a:xfrm>
            <a:off x="-41917" y="8929501"/>
            <a:ext cx="6899917" cy="246221"/>
          </a:xfrm>
          <a:prstGeom prst="rect">
            <a:avLst/>
          </a:prstGeom>
          <a:solidFill>
            <a:schemeClr val="accent1">
              <a:lumMod val="75000"/>
            </a:schemeClr>
          </a:solidFill>
        </p:spPr>
        <p:txBody>
          <a:bodyPr wrap="square">
            <a:spAutoFit/>
          </a:bodyPr>
          <a:lstStyle/>
          <a:p>
            <a:r>
              <a:rPr lang="en-US" sz="1000" dirty="0">
                <a:solidFill>
                  <a:schemeClr val="bg1"/>
                </a:solidFill>
                <a:latin typeface="+mj-lt"/>
              </a:rPr>
              <a:t>info@yourjlca.com     |   </a:t>
            </a:r>
            <a:r>
              <a:rPr lang="en-US" sz="1000" dirty="0">
                <a:solidFill>
                  <a:schemeClr val="bg1"/>
                </a:solidFill>
                <a:latin typeface="+mj-lt"/>
                <a:ea typeface="Times New Roman" panose="02020603050405020304" pitchFamily="18" charset="0"/>
              </a:rPr>
              <a:t> www.yourjlca.com   </a:t>
            </a:r>
            <a:r>
              <a:rPr lang="en-US" sz="1000" dirty="0">
                <a:solidFill>
                  <a:schemeClr val="bg1"/>
                </a:solidFill>
                <a:latin typeface="+mj-lt"/>
              </a:rPr>
              <a:t>|     </a:t>
            </a:r>
            <a:r>
              <a:rPr lang="en-US" sz="1000" dirty="0" smtClean="0">
                <a:solidFill>
                  <a:schemeClr val="bg1"/>
                </a:solidFill>
                <a:latin typeface="+mj-lt"/>
              </a:rPr>
              <a:t>507 Airport North Office Park Fort </a:t>
            </a:r>
            <a:r>
              <a:rPr lang="en-US" sz="1000" dirty="0">
                <a:solidFill>
                  <a:schemeClr val="bg1"/>
                </a:solidFill>
                <a:latin typeface="+mj-lt"/>
              </a:rPr>
              <a:t>Wayne, IN </a:t>
            </a:r>
            <a:r>
              <a:rPr lang="en-US" sz="1000" dirty="0" smtClean="0">
                <a:solidFill>
                  <a:schemeClr val="bg1"/>
                </a:solidFill>
                <a:latin typeface="+mj-lt"/>
              </a:rPr>
              <a:t>46825    </a:t>
            </a:r>
            <a:r>
              <a:rPr lang="en-US" sz="1000" dirty="0">
                <a:solidFill>
                  <a:schemeClr val="bg1"/>
                </a:solidFill>
                <a:latin typeface="+mj-lt"/>
              </a:rPr>
              <a:t>|     260-673-5440</a:t>
            </a:r>
          </a:p>
        </p:txBody>
      </p:sp>
      <p:sp>
        <p:nvSpPr>
          <p:cNvPr id="17" name="TextBox 16"/>
          <p:cNvSpPr txBox="1"/>
          <p:nvPr/>
        </p:nvSpPr>
        <p:spPr>
          <a:xfrm>
            <a:off x="617210" y="180185"/>
            <a:ext cx="5810491" cy="646331"/>
          </a:xfrm>
          <a:prstGeom prst="rect">
            <a:avLst/>
          </a:prstGeom>
          <a:noFill/>
        </p:spPr>
        <p:txBody>
          <a:bodyPr wrap="square" rtlCol="0">
            <a:spAutoFit/>
          </a:bodyPr>
          <a:lstStyle/>
          <a:p>
            <a:r>
              <a:rPr lang="en-US" b="1" spc="300" dirty="0">
                <a:solidFill>
                  <a:schemeClr val="accent1"/>
                </a:solidFill>
                <a:effectLst>
                  <a:outerShdw blurRad="50800" dist="38100" dir="2700000" algn="tl" rotWithShape="0">
                    <a:prstClr val="black">
                      <a:alpha val="40000"/>
                    </a:prstClr>
                  </a:outerShdw>
                </a:effectLst>
                <a:latin typeface="Impact Label Reversed" pitchFamily="2" charset="0"/>
                <a:ea typeface="Impact Label Reversed" pitchFamily="2" charset="0"/>
              </a:rPr>
              <a:t>Jonathan’s Landing Community Association</a:t>
            </a:r>
          </a:p>
        </p:txBody>
      </p:sp>
      <p:sp>
        <p:nvSpPr>
          <p:cNvPr id="18" name="TextBox 17"/>
          <p:cNvSpPr txBox="1"/>
          <p:nvPr/>
        </p:nvSpPr>
        <p:spPr>
          <a:xfrm>
            <a:off x="2354443" y="522442"/>
            <a:ext cx="1914178" cy="307777"/>
          </a:xfrm>
          <a:prstGeom prst="rect">
            <a:avLst/>
          </a:prstGeom>
          <a:noFill/>
        </p:spPr>
        <p:txBody>
          <a:bodyPr wrap="none" rtlCol="0">
            <a:spAutoFit/>
          </a:bodyPr>
          <a:lstStyle/>
          <a:p>
            <a:r>
              <a:rPr lang="en-US" sz="1400" dirty="0" smtClean="0">
                <a:effectLst>
                  <a:outerShdw blurRad="38100" dist="38100" dir="2700000" algn="tl">
                    <a:srgbClr val="000000">
                      <a:alpha val="43137"/>
                    </a:srgbClr>
                  </a:outerShdw>
                </a:effectLst>
                <a:latin typeface="+mj-lt"/>
              </a:rPr>
              <a:t>Winter 2023 </a:t>
            </a:r>
            <a:r>
              <a:rPr lang="en-US" sz="1400" dirty="0">
                <a:effectLst>
                  <a:outerShdw blurRad="38100" dist="38100" dir="2700000" algn="tl">
                    <a:srgbClr val="000000">
                      <a:alpha val="43137"/>
                    </a:srgbClr>
                  </a:outerShdw>
                </a:effectLst>
                <a:latin typeface="+mj-lt"/>
              </a:rPr>
              <a:t>Newsletter</a:t>
            </a:r>
          </a:p>
        </p:txBody>
      </p:sp>
      <p:sp>
        <p:nvSpPr>
          <p:cNvPr id="19" name="TextBox 18"/>
          <p:cNvSpPr txBox="1"/>
          <p:nvPr/>
        </p:nvSpPr>
        <p:spPr>
          <a:xfrm>
            <a:off x="-8228" y="8642889"/>
            <a:ext cx="5269417" cy="246221"/>
          </a:xfrm>
          <a:prstGeom prst="rect">
            <a:avLst/>
          </a:prstGeom>
          <a:noFill/>
        </p:spPr>
        <p:txBody>
          <a:bodyPr wrap="square" rtlCol="0">
            <a:spAutoFit/>
          </a:bodyPr>
          <a:lstStyle/>
          <a:p>
            <a:r>
              <a:rPr lang="en-US" sz="1000" b="1" i="1" dirty="0">
                <a:latin typeface="+mj-lt"/>
              </a:rPr>
              <a:t>Talk to us, but please be nice.  We are your neighbors, and we are just volunteers. Here’s how</a:t>
            </a:r>
            <a:r>
              <a:rPr lang="en-US" sz="800" b="1" i="1" dirty="0">
                <a:latin typeface="+mj-lt"/>
              </a:rPr>
              <a:t>: </a:t>
            </a:r>
          </a:p>
        </p:txBody>
      </p:sp>
      <p:sp>
        <p:nvSpPr>
          <p:cNvPr id="21" name="Rectangle 20"/>
          <p:cNvSpPr/>
          <p:nvPr/>
        </p:nvSpPr>
        <p:spPr>
          <a:xfrm>
            <a:off x="1407897" y="1265434"/>
            <a:ext cx="2815090" cy="3585597"/>
          </a:xfrm>
          <a:prstGeom prst="rect">
            <a:avLst/>
          </a:prstGeom>
        </p:spPr>
        <p:txBody>
          <a:bodyPr wrap="square">
            <a:spAutoFit/>
          </a:bodyPr>
          <a:lstStyle/>
          <a:p>
            <a:r>
              <a:rPr lang="en-US" sz="1100" b="1" dirty="0" smtClean="0">
                <a:solidFill>
                  <a:schemeClr val="accent1">
                    <a:lumMod val="75000"/>
                  </a:schemeClr>
                </a:solidFill>
              </a:rPr>
              <a:t>Winter Snow Removal</a:t>
            </a:r>
            <a:endParaRPr lang="en-US" sz="1100" b="1"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prstClr val="black"/>
                </a:solidFill>
                <a:latin typeface="Calibri" panose="020F0502020204030204"/>
              </a:rPr>
              <a:t>A Few Notes Regarding Snow Removal: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prstClr val="black"/>
                </a:solidFill>
                <a:latin typeface="Calibri" panose="020F0502020204030204"/>
              </a:rPr>
              <a:t>1.) Our Snow removal vendor will plow the streets when there is 2 inches of snow or more. They will also salt the intersections when they are 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prstClr val="black"/>
                </a:solidFill>
                <a:latin typeface="Calibri" panose="020F0502020204030204"/>
              </a:rPr>
              <a:t>2.) Please try and park in your driveways or garages if snow is predicted. This will help in the efficiency of the snow removal. This is especially important in cul-de-sacs where there is less room to maneuver.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prstClr val="black"/>
                </a:solidFill>
                <a:latin typeface="Calibri" panose="020F0502020204030204"/>
              </a:rPr>
              <a:t>3.) Our vendor gets paid by the hour for snow removal. If it takes them more time to maneuver around vehicles parked on the streets, that requires all of us to pay more.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prstClr val="black"/>
                </a:solidFill>
                <a:latin typeface="Calibri" panose="020F0502020204030204"/>
              </a:rPr>
              <a:t>4.) Snow that is plowed has to go somewhere. This includes your lots and sidewalks.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prstClr val="black"/>
                </a:solidFill>
                <a:latin typeface="Calibri" panose="020F0502020204030204"/>
              </a:rPr>
              <a:t>5.) Please Shovel your sidewalks. This is for everyone's safety, including the neighborhood kids walking to their bus stops in the snow and 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sz="900" b="1" dirty="0">
              <a:latin typeface="+mj-lt"/>
            </a:endParaRPr>
          </a:p>
        </p:txBody>
      </p:sp>
      <p:sp>
        <p:nvSpPr>
          <p:cNvPr id="30" name="Rectangle 29"/>
          <p:cNvSpPr/>
          <p:nvPr/>
        </p:nvSpPr>
        <p:spPr>
          <a:xfrm>
            <a:off x="41186" y="3183168"/>
            <a:ext cx="1265226" cy="1831271"/>
          </a:xfrm>
          <a:prstGeom prst="rect">
            <a:avLst/>
          </a:prstGeom>
        </p:spPr>
        <p:txBody>
          <a:bodyPr wrap="square">
            <a:spAutoFit/>
          </a:bodyPr>
          <a:lstStyle/>
          <a:p>
            <a:r>
              <a:rPr lang="en-US" sz="1100" b="1" dirty="0">
                <a:solidFill>
                  <a:schemeClr val="accent1">
                    <a:lumMod val="75000"/>
                  </a:schemeClr>
                </a:solidFill>
              </a:rPr>
              <a:t>Homeowner Projects</a:t>
            </a:r>
          </a:p>
          <a:p>
            <a:endParaRPr lang="en-US" sz="300" dirty="0"/>
          </a:p>
          <a:p>
            <a:r>
              <a:rPr lang="en-US" sz="900" dirty="0" smtClean="0"/>
              <a:t>Before </a:t>
            </a:r>
            <a:r>
              <a:rPr lang="en-US" sz="900" dirty="0"/>
              <a:t>starting </a:t>
            </a:r>
            <a:r>
              <a:rPr lang="en-US" sz="900" dirty="0" smtClean="0"/>
              <a:t>any homeowner projects, </a:t>
            </a:r>
            <a:r>
              <a:rPr lang="en-US" sz="900" dirty="0"/>
              <a:t>don’t forget to submit the required Architectural Change Request Form located on the JLCA website: </a:t>
            </a:r>
          </a:p>
          <a:p>
            <a:r>
              <a:rPr lang="en-US" sz="800" dirty="0">
                <a:hlinkClick r:id="rId2"/>
              </a:rPr>
              <a:t>http://www.yourjlca.com/documents--forms.html</a:t>
            </a:r>
            <a:endParaRPr lang="en-US" sz="800" dirty="0"/>
          </a:p>
          <a:p>
            <a:r>
              <a:rPr lang="en-US" sz="900" dirty="0"/>
              <a:t>Thanks!</a:t>
            </a:r>
          </a:p>
        </p:txBody>
      </p:sp>
      <p:cxnSp>
        <p:nvCxnSpPr>
          <p:cNvPr id="35" name="Straight Connector 34"/>
          <p:cNvCxnSpPr>
            <a:cxnSpLocks/>
          </p:cNvCxnSpPr>
          <p:nvPr/>
        </p:nvCxnSpPr>
        <p:spPr>
          <a:xfrm>
            <a:off x="1330340" y="1304817"/>
            <a:ext cx="0" cy="7295832"/>
          </a:xfrm>
          <a:prstGeom prst="line">
            <a:avLst/>
          </a:prstGeom>
          <a:ln>
            <a:solidFill>
              <a:srgbClr val="A09B9B"/>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58039460-3DC6-4736-B7CC-3BFA0691E407}"/>
              </a:ext>
            </a:extLst>
          </p:cNvPr>
          <p:cNvCxnSpPr/>
          <p:nvPr/>
        </p:nvCxnSpPr>
        <p:spPr>
          <a:xfrm>
            <a:off x="85961" y="3202493"/>
            <a:ext cx="1062498" cy="0"/>
          </a:xfrm>
          <a:prstGeom prst="line">
            <a:avLst/>
          </a:prstGeom>
          <a:ln>
            <a:solidFill>
              <a:srgbClr val="69483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3E7331-3256-4D93-9AF5-77052304456D}"/>
              </a:ext>
            </a:extLst>
          </p:cNvPr>
          <p:cNvCxnSpPr>
            <a:cxnSpLocks/>
          </p:cNvCxnSpPr>
          <p:nvPr/>
        </p:nvCxnSpPr>
        <p:spPr>
          <a:xfrm>
            <a:off x="4234774" y="2311159"/>
            <a:ext cx="0" cy="6289490"/>
          </a:xfrm>
          <a:prstGeom prst="line">
            <a:avLst/>
          </a:prstGeom>
          <a:ln>
            <a:solidFill>
              <a:srgbClr val="A09B9B"/>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63C0B879-CF8E-4878-83B2-457C45EB4B27}"/>
              </a:ext>
            </a:extLst>
          </p:cNvPr>
          <p:cNvSpPr/>
          <p:nvPr/>
        </p:nvSpPr>
        <p:spPr>
          <a:xfrm>
            <a:off x="4270347" y="5546403"/>
            <a:ext cx="2576927" cy="3031599"/>
          </a:xfrm>
          <a:prstGeom prst="rect">
            <a:avLst/>
          </a:prstGeom>
        </p:spPr>
        <p:txBody>
          <a:bodyPr wrap="square">
            <a:spAutoFit/>
          </a:bodyPr>
          <a:lstStyle/>
          <a:p>
            <a:r>
              <a:rPr lang="en-US" sz="1100" b="1" dirty="0">
                <a:solidFill>
                  <a:schemeClr val="accent1">
                    <a:lumMod val="75000"/>
                  </a:schemeClr>
                </a:solidFill>
              </a:rPr>
              <a:t>Welcome New Homeowners, to JLCA</a:t>
            </a:r>
          </a:p>
          <a:p>
            <a:endParaRPr lang="en-US" sz="900" b="1" dirty="0"/>
          </a:p>
          <a:p>
            <a:r>
              <a:rPr lang="en-US" sz="900" dirty="0"/>
              <a:t>We think you’ll love it here!  We do! The board has a welcome bulletin specific for newcomers.  We try to get it to each new resident, but we don’t always know about changes.  If you have not received this yet, please visit the website to view it.</a:t>
            </a:r>
          </a:p>
          <a:p>
            <a:endParaRPr lang="en-US" sz="900" dirty="0"/>
          </a:p>
          <a:p>
            <a:r>
              <a:rPr lang="en-US" sz="900" dirty="0">
                <a:solidFill>
                  <a:prstClr val="black"/>
                </a:solidFill>
              </a:rPr>
              <a:t>If you are new, or are a renter, and were not given a copy of our covenants by the homeowner, realtor or closing agent, please check them out on the association website under “</a:t>
            </a:r>
            <a:r>
              <a:rPr lang="en-US" sz="900" dirty="0">
                <a:solidFill>
                  <a:prstClr val="black"/>
                </a:solidFill>
                <a:hlinkClick r:id="rId2"/>
              </a:rPr>
              <a:t>Documents and Forms</a:t>
            </a:r>
            <a:r>
              <a:rPr lang="en-US" sz="900" dirty="0">
                <a:solidFill>
                  <a:prstClr val="black"/>
                </a:solidFill>
              </a:rPr>
              <a:t>”.  Even renters need to be in the know.  </a:t>
            </a:r>
          </a:p>
          <a:p>
            <a:endParaRPr lang="en-US" sz="900" dirty="0">
              <a:solidFill>
                <a:prstClr val="black"/>
              </a:solidFill>
            </a:endParaRPr>
          </a:p>
          <a:p>
            <a:r>
              <a:rPr lang="en-US" sz="900" dirty="0">
                <a:solidFill>
                  <a:prstClr val="black"/>
                </a:solidFill>
              </a:rPr>
              <a:t>Please visit the </a:t>
            </a:r>
            <a:r>
              <a:rPr lang="en-US" sz="900" dirty="0">
                <a:solidFill>
                  <a:prstClr val="black"/>
                </a:solidFill>
                <a:hlinkClick r:id="rId2"/>
              </a:rPr>
              <a:t>website</a:t>
            </a:r>
            <a:r>
              <a:rPr lang="en-US" sz="900" dirty="0">
                <a:solidFill>
                  <a:prstClr val="black"/>
                </a:solidFill>
              </a:rPr>
              <a:t> and provide us your contact info. Be sure to also complete an Architectural Change form for any changes you want to make to your property.</a:t>
            </a:r>
          </a:p>
          <a:p>
            <a:endParaRPr lang="en-US" sz="900" dirty="0">
              <a:solidFill>
                <a:prstClr val="black"/>
              </a:solidFill>
            </a:endParaRPr>
          </a:p>
          <a:p>
            <a:r>
              <a:rPr lang="en-US" sz="900" dirty="0"/>
              <a:t>Please contact the Board, at the info below, if you have any questions…and again, welcome to JLCA!</a:t>
            </a:r>
          </a:p>
        </p:txBody>
      </p:sp>
      <p:sp>
        <p:nvSpPr>
          <p:cNvPr id="33" name="Rectangle 32">
            <a:extLst>
              <a:ext uri="{FF2B5EF4-FFF2-40B4-BE49-F238E27FC236}">
                <a16:creationId xmlns:a16="http://schemas.microsoft.com/office/drawing/2014/main" id="{65542F05-5448-4A9A-A07F-1878CDCA0033}"/>
              </a:ext>
            </a:extLst>
          </p:cNvPr>
          <p:cNvSpPr/>
          <p:nvPr/>
        </p:nvSpPr>
        <p:spPr>
          <a:xfrm>
            <a:off x="35775" y="5156922"/>
            <a:ext cx="1228523" cy="1585049"/>
          </a:xfrm>
          <a:prstGeom prst="rect">
            <a:avLst/>
          </a:prstGeom>
        </p:spPr>
        <p:txBody>
          <a:bodyPr wrap="square">
            <a:spAutoFit/>
          </a:bodyPr>
          <a:lstStyle/>
          <a:p>
            <a:r>
              <a:rPr lang="en-US" sz="1100" b="1" dirty="0">
                <a:solidFill>
                  <a:schemeClr val="accent1">
                    <a:lumMod val="75000"/>
                  </a:schemeClr>
                </a:solidFill>
              </a:rPr>
              <a:t>Please Share the JLCA Newsletter</a:t>
            </a:r>
          </a:p>
          <a:p>
            <a:endParaRPr lang="en-US" sz="900" b="1" dirty="0">
              <a:solidFill>
                <a:srgbClr val="00B050"/>
              </a:solidFill>
            </a:endParaRPr>
          </a:p>
          <a:p>
            <a:r>
              <a:rPr lang="en-US" sz="900" dirty="0"/>
              <a:t>Please share this newsletter with others in your home, or any new neighbor as they may not be on our distribution yet.</a:t>
            </a:r>
          </a:p>
          <a:p>
            <a:endParaRPr lang="en-US" sz="900" b="1" dirty="0">
              <a:solidFill>
                <a:srgbClr val="0070C0"/>
              </a:solidFill>
              <a:latin typeface="+mj-lt"/>
            </a:endParaRPr>
          </a:p>
          <a:p>
            <a:endParaRPr lang="en-US" sz="300" dirty="0">
              <a:latin typeface="+mj-lt"/>
            </a:endParaRPr>
          </a:p>
        </p:txBody>
      </p:sp>
      <p:sp>
        <p:nvSpPr>
          <p:cNvPr id="23" name="Rectangle 22">
            <a:extLst>
              <a:ext uri="{FF2B5EF4-FFF2-40B4-BE49-F238E27FC236}">
                <a16:creationId xmlns:a16="http://schemas.microsoft.com/office/drawing/2014/main" id="{1EF031D3-5779-412F-8682-4FAE997C1F03}"/>
              </a:ext>
            </a:extLst>
          </p:cNvPr>
          <p:cNvSpPr/>
          <p:nvPr/>
        </p:nvSpPr>
        <p:spPr>
          <a:xfrm>
            <a:off x="1352497" y="5120514"/>
            <a:ext cx="2917850" cy="3031599"/>
          </a:xfrm>
          <a:prstGeom prst="rect">
            <a:avLst/>
          </a:prstGeom>
        </p:spPr>
        <p:txBody>
          <a:bodyPr wrap="square">
            <a:spAutoFit/>
          </a:bodyPr>
          <a:lstStyle/>
          <a:p>
            <a:r>
              <a:rPr lang="en-US" sz="1100" b="1" dirty="0" smtClean="0">
                <a:solidFill>
                  <a:schemeClr val="accent1">
                    <a:lumMod val="75000"/>
                  </a:schemeClr>
                </a:solidFill>
              </a:rPr>
              <a:t>Additional Winter Notes</a:t>
            </a:r>
            <a:endParaRPr lang="en-US" sz="1100" b="1" dirty="0">
              <a:solidFill>
                <a:schemeClr val="accent1">
                  <a:lumMod val="75000"/>
                </a:schemeClr>
              </a:solidFill>
            </a:endParaRPr>
          </a:p>
          <a:p>
            <a:endParaRPr lang="en-US" sz="900" b="1" dirty="0"/>
          </a:p>
          <a:p>
            <a:pPr marL="171450" indent="-171450">
              <a:buFont typeface="Arial" panose="020B0604020202020204" pitchFamily="34" charset="0"/>
              <a:buChar char="•"/>
            </a:pPr>
            <a:r>
              <a:rPr lang="en-US" sz="900" dirty="0" smtClean="0"/>
              <a:t>Slick roads are coming.  </a:t>
            </a:r>
            <a:r>
              <a:rPr lang="en-US" sz="900" dirty="0"/>
              <a:t>Please watch </a:t>
            </a:r>
            <a:r>
              <a:rPr lang="en-US" sz="900"/>
              <a:t>for </a:t>
            </a:r>
            <a:r>
              <a:rPr lang="en-US" sz="900" smtClean="0"/>
              <a:t>kids </a:t>
            </a:r>
            <a:r>
              <a:rPr lang="en-US" sz="900" dirty="0"/>
              <a:t>and the school bus, when driving through the neighborhood in the morning &amp; afternoon. Please stay alert, slow down, and keep the cell phone put away.  Please remind your teen drivers as well</a:t>
            </a:r>
            <a:r>
              <a:rPr lang="en-US" sz="900" dirty="0" smtClean="0"/>
              <a:t>.</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t>Garbage cans should not be visible from the street.  They are required to be out of view and promptly stored after the scheduled pickup day.  Unfortunately, this is a common violation in our neighborhood.  </a:t>
            </a:r>
            <a:endParaRPr lang="en-US" sz="900" dirty="0" smtClean="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t>Please be considerate of others and clean up after your pet when walking in the neighborhood</a:t>
            </a:r>
            <a:r>
              <a:rPr lang="en-US" sz="900" dirty="0" smtClean="0"/>
              <a:t>.</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t>As outlined in our covenants, please remember that yard lights are to remain on during non-daylight hours</a:t>
            </a:r>
            <a:r>
              <a:rPr lang="en-US" sz="900" dirty="0" smtClean="0"/>
              <a:t>. This is especially important now with less daylight. </a:t>
            </a:r>
            <a:endParaRPr lang="en-US" sz="900" dirty="0"/>
          </a:p>
          <a:p>
            <a:pPr marR="0" lvl="0" algn="l" defTabSz="914400" rtl="0" eaLnBrk="1" fontAlgn="auto" latinLnBrk="0" hangingPunct="1">
              <a:lnSpc>
                <a:spcPct val="100000"/>
              </a:lnSpc>
              <a:spcBef>
                <a:spcPts val="0"/>
              </a:spcBef>
              <a:spcAft>
                <a:spcPts val="0"/>
              </a:spcAft>
              <a:buClrTx/>
              <a:buSzTx/>
              <a:tabLst/>
              <a:defRPr/>
            </a:pPr>
            <a:r>
              <a:rPr kumimoji="0" lang="en-US" sz="9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indent="-171450">
              <a:buFont typeface="Arial" panose="020B0604020202020204" pitchFamily="34" charset="0"/>
              <a:buChar char="•"/>
            </a:pPr>
            <a:endParaRPr lang="en-US" sz="900" dirty="0"/>
          </a:p>
        </p:txBody>
      </p:sp>
      <p:sp>
        <p:nvSpPr>
          <p:cNvPr id="27" name="Rectangle 26">
            <a:extLst>
              <a:ext uri="{FF2B5EF4-FFF2-40B4-BE49-F238E27FC236}">
                <a16:creationId xmlns:a16="http://schemas.microsoft.com/office/drawing/2014/main" id="{D02F3231-F90B-444C-87AB-324BA067163F}"/>
              </a:ext>
            </a:extLst>
          </p:cNvPr>
          <p:cNvSpPr/>
          <p:nvPr/>
        </p:nvSpPr>
        <p:spPr>
          <a:xfrm>
            <a:off x="4234774" y="2279009"/>
            <a:ext cx="2576927" cy="3370153"/>
          </a:xfrm>
          <a:prstGeom prst="rect">
            <a:avLst/>
          </a:prstGeom>
        </p:spPr>
        <p:txBody>
          <a:bodyPr wrap="square">
            <a:spAutoFit/>
          </a:bodyPr>
          <a:lstStyle/>
          <a:p>
            <a:endParaRPr lang="en-US" sz="1100" b="1" dirty="0">
              <a:solidFill>
                <a:srgbClr val="FFC000"/>
              </a:solidFill>
            </a:endParaRPr>
          </a:p>
          <a:p>
            <a:endParaRPr lang="en-US" sz="1100" b="1" dirty="0">
              <a:solidFill>
                <a:srgbClr val="FFC000"/>
              </a:solidFill>
            </a:endParaRPr>
          </a:p>
          <a:p>
            <a:r>
              <a:rPr lang="en-US" sz="1100" b="1">
                <a:solidFill>
                  <a:schemeClr val="accent1">
                    <a:lumMod val="75000"/>
                  </a:schemeClr>
                </a:solidFill>
              </a:rPr>
              <a:t>JLCA </a:t>
            </a:r>
            <a:r>
              <a:rPr lang="en-US" sz="1100" b="1" smtClean="0">
                <a:solidFill>
                  <a:schemeClr val="accent1">
                    <a:lumMod val="75000"/>
                  </a:schemeClr>
                </a:solidFill>
              </a:rPr>
              <a:t>2023 </a:t>
            </a:r>
            <a:r>
              <a:rPr lang="en-US" sz="1100" b="1" dirty="0">
                <a:solidFill>
                  <a:schemeClr val="accent1">
                    <a:lumMod val="75000"/>
                  </a:schemeClr>
                </a:solidFill>
              </a:rPr>
              <a:t>Annual Association Meeting</a:t>
            </a:r>
          </a:p>
          <a:p>
            <a:endParaRPr lang="en-US" sz="900" b="1" dirty="0"/>
          </a:p>
          <a:p>
            <a:pPr lvl="0"/>
            <a:r>
              <a:rPr lang="en-US" sz="900" b="1" dirty="0">
                <a:solidFill>
                  <a:prstClr val="black"/>
                </a:solidFill>
              </a:rPr>
              <a:t>The Annual Jonathan’s Landing Association Meeting </a:t>
            </a:r>
            <a:r>
              <a:rPr lang="en-US" sz="900" b="1" dirty="0" smtClean="0">
                <a:solidFill>
                  <a:prstClr val="black"/>
                </a:solidFill>
              </a:rPr>
              <a:t>took place on </a:t>
            </a:r>
            <a:r>
              <a:rPr lang="en-US" sz="900" b="1" dirty="0">
                <a:solidFill>
                  <a:prstClr val="black"/>
                </a:solidFill>
              </a:rPr>
              <a:t>Wednesday, October </a:t>
            </a:r>
            <a:r>
              <a:rPr lang="en-US" sz="900" b="1" dirty="0" smtClean="0">
                <a:solidFill>
                  <a:prstClr val="black"/>
                </a:solidFill>
              </a:rPr>
              <a:t>18, 2023 at </a:t>
            </a:r>
            <a:r>
              <a:rPr lang="en-US" sz="900" b="1" dirty="0">
                <a:solidFill>
                  <a:prstClr val="black"/>
                </a:solidFill>
              </a:rPr>
              <a:t>7pm.  </a:t>
            </a:r>
          </a:p>
          <a:p>
            <a:pPr lvl="0"/>
            <a:endParaRPr lang="en-US" sz="900" b="1" dirty="0">
              <a:solidFill>
                <a:prstClr val="black"/>
              </a:solidFill>
            </a:endParaRPr>
          </a:p>
          <a:p>
            <a:pPr lvl="0"/>
            <a:r>
              <a:rPr lang="en-US" sz="900" dirty="0">
                <a:solidFill>
                  <a:prstClr val="black"/>
                </a:solidFill>
              </a:rPr>
              <a:t>The meeting </a:t>
            </a:r>
            <a:r>
              <a:rPr lang="en-US" sz="900" dirty="0" smtClean="0">
                <a:solidFill>
                  <a:prstClr val="black"/>
                </a:solidFill>
              </a:rPr>
              <a:t>was located </a:t>
            </a:r>
            <a:r>
              <a:rPr lang="en-US" sz="900" dirty="0">
                <a:solidFill>
                  <a:prstClr val="black"/>
                </a:solidFill>
              </a:rPr>
              <a:t>at Westview Alliance Church, 9804 Illinois Rd, Fort Wayne, IN 46804. </a:t>
            </a:r>
            <a:r>
              <a:rPr lang="en-US" sz="900" dirty="0" smtClean="0">
                <a:solidFill>
                  <a:prstClr val="black"/>
                </a:solidFill>
              </a:rPr>
              <a:t>The board would like to extend a </a:t>
            </a:r>
            <a:r>
              <a:rPr lang="en-US" sz="900" b="1" dirty="0" smtClean="0">
                <a:solidFill>
                  <a:prstClr val="black"/>
                </a:solidFill>
              </a:rPr>
              <a:t>THANK YOU </a:t>
            </a:r>
            <a:r>
              <a:rPr lang="en-US" sz="900" dirty="0" smtClean="0">
                <a:solidFill>
                  <a:prstClr val="black"/>
                </a:solidFill>
              </a:rPr>
              <a:t>to Ron and Sonja Walker at Westview Alliance Church for providing the venue and refreshments for the meeting. The </a:t>
            </a:r>
            <a:r>
              <a:rPr lang="en-US" sz="900" dirty="0">
                <a:solidFill>
                  <a:prstClr val="black"/>
                </a:solidFill>
              </a:rPr>
              <a:t>board </a:t>
            </a:r>
            <a:r>
              <a:rPr lang="en-US" sz="900" dirty="0" smtClean="0">
                <a:solidFill>
                  <a:prstClr val="black"/>
                </a:solidFill>
              </a:rPr>
              <a:t>presented </a:t>
            </a:r>
            <a:r>
              <a:rPr lang="en-US" sz="900" dirty="0">
                <a:solidFill>
                  <a:prstClr val="black"/>
                </a:solidFill>
              </a:rPr>
              <a:t>the proposed JLCA budget for </a:t>
            </a:r>
            <a:r>
              <a:rPr lang="en-US" sz="900" dirty="0" smtClean="0">
                <a:solidFill>
                  <a:prstClr val="black"/>
                </a:solidFill>
              </a:rPr>
              <a:t>2024, which was passed. Two open board positions were voted on, and Jamie Star-</a:t>
            </a:r>
            <a:r>
              <a:rPr lang="en-US" sz="900" dirty="0" err="1" smtClean="0">
                <a:solidFill>
                  <a:prstClr val="black"/>
                </a:solidFill>
              </a:rPr>
              <a:t>Kinzie</a:t>
            </a:r>
            <a:r>
              <a:rPr lang="en-US" sz="900" dirty="0" smtClean="0">
                <a:solidFill>
                  <a:prstClr val="black"/>
                </a:solidFill>
              </a:rPr>
              <a:t> and Mark </a:t>
            </a:r>
            <a:r>
              <a:rPr lang="en-US" sz="900" dirty="0" err="1" smtClean="0">
                <a:solidFill>
                  <a:prstClr val="black"/>
                </a:solidFill>
              </a:rPr>
              <a:t>Chappius</a:t>
            </a:r>
            <a:r>
              <a:rPr lang="en-US" sz="900" dirty="0" smtClean="0">
                <a:solidFill>
                  <a:prstClr val="black"/>
                </a:solidFill>
              </a:rPr>
              <a:t> were elected to the board. A </a:t>
            </a:r>
            <a:r>
              <a:rPr lang="en-US" sz="900" b="1" dirty="0" smtClean="0">
                <a:solidFill>
                  <a:prstClr val="black"/>
                </a:solidFill>
              </a:rPr>
              <a:t>BIG</a:t>
            </a:r>
            <a:r>
              <a:rPr lang="en-US" sz="900" dirty="0" smtClean="0">
                <a:solidFill>
                  <a:prstClr val="black"/>
                </a:solidFill>
              </a:rPr>
              <a:t> thank you to Mark Kittaka and Doug Greaf for your time and contributions while on the board.  </a:t>
            </a:r>
            <a:r>
              <a:rPr lang="en-US" sz="900" dirty="0">
                <a:solidFill>
                  <a:prstClr val="black"/>
                </a:solidFill>
              </a:rPr>
              <a:t>Board members serve a three-year </a:t>
            </a:r>
            <a:r>
              <a:rPr lang="en-US" sz="900" dirty="0" smtClean="0">
                <a:solidFill>
                  <a:prstClr val="black"/>
                </a:solidFill>
              </a:rPr>
              <a:t>term. Thank you for those of you who came out to the board meeting this year. Several residents questions and concerns were addressed. </a:t>
            </a:r>
            <a:endParaRPr lang="en-US" sz="900" dirty="0">
              <a:solidFill>
                <a:prstClr val="black"/>
              </a:solidFill>
            </a:endParaRPr>
          </a:p>
        </p:txBody>
      </p:sp>
      <p:sp>
        <p:nvSpPr>
          <p:cNvPr id="29" name="Rectangle 28">
            <a:extLst>
              <a:ext uri="{FF2B5EF4-FFF2-40B4-BE49-F238E27FC236}">
                <a16:creationId xmlns:a16="http://schemas.microsoft.com/office/drawing/2014/main" id="{50E1E317-A59A-4BE7-A451-5F8D11BCB560}"/>
              </a:ext>
            </a:extLst>
          </p:cNvPr>
          <p:cNvSpPr/>
          <p:nvPr/>
        </p:nvSpPr>
        <p:spPr>
          <a:xfrm>
            <a:off x="78655" y="1232435"/>
            <a:ext cx="1212907" cy="2000548"/>
          </a:xfrm>
          <a:prstGeom prst="rect">
            <a:avLst/>
          </a:prstGeom>
        </p:spPr>
        <p:txBody>
          <a:bodyPr wrap="square">
            <a:spAutoFit/>
          </a:bodyPr>
          <a:lstStyle/>
          <a:p>
            <a:r>
              <a:rPr lang="en-US" sz="1100" b="1" dirty="0" smtClean="0">
                <a:solidFill>
                  <a:schemeClr val="accent1">
                    <a:lumMod val="75000"/>
                  </a:schemeClr>
                </a:solidFill>
              </a:rPr>
              <a:t>2024 </a:t>
            </a:r>
            <a:r>
              <a:rPr lang="en-US" sz="1100" b="1" dirty="0">
                <a:solidFill>
                  <a:schemeClr val="accent1">
                    <a:lumMod val="75000"/>
                  </a:schemeClr>
                </a:solidFill>
              </a:rPr>
              <a:t>Association Dues Reminder</a:t>
            </a:r>
          </a:p>
          <a:p>
            <a:r>
              <a:rPr lang="en-US" sz="900" dirty="0" smtClean="0"/>
              <a:t>2024 </a:t>
            </a:r>
            <a:r>
              <a:rPr lang="en-US" sz="900" dirty="0"/>
              <a:t>JLCA dues invoices have been mailed out to all residents. JLCA dues are $</a:t>
            </a:r>
            <a:r>
              <a:rPr lang="en-US" sz="900" dirty="0" smtClean="0"/>
              <a:t>378 </a:t>
            </a:r>
            <a:r>
              <a:rPr lang="en-US" sz="900" dirty="0"/>
              <a:t>and </a:t>
            </a:r>
            <a:r>
              <a:rPr lang="en-US" sz="900" dirty="0" smtClean="0"/>
              <a:t>are </a:t>
            </a:r>
            <a:r>
              <a:rPr lang="en-US" sz="900" dirty="0"/>
              <a:t>due by January 31, </a:t>
            </a:r>
            <a:r>
              <a:rPr lang="en-US" sz="900" dirty="0" smtClean="0"/>
              <a:t>2024. </a:t>
            </a:r>
            <a:r>
              <a:rPr lang="en-US" sz="900" dirty="0"/>
              <a:t>If you did not receive your statement in the mail, a copy can be found on the JLCA website. </a:t>
            </a:r>
          </a:p>
          <a:p>
            <a:endParaRPr lang="en-US" sz="300" dirty="0">
              <a:latin typeface="+mj-lt"/>
            </a:endParaRPr>
          </a:p>
        </p:txBody>
      </p:sp>
      <p:cxnSp>
        <p:nvCxnSpPr>
          <p:cNvPr id="31" name="Straight Connector 30">
            <a:extLst>
              <a:ext uri="{FF2B5EF4-FFF2-40B4-BE49-F238E27FC236}">
                <a16:creationId xmlns:a16="http://schemas.microsoft.com/office/drawing/2014/main" id="{B7815D5C-D74F-4A75-803E-A294C5EBFB1A}"/>
              </a:ext>
            </a:extLst>
          </p:cNvPr>
          <p:cNvCxnSpPr/>
          <p:nvPr/>
        </p:nvCxnSpPr>
        <p:spPr>
          <a:xfrm>
            <a:off x="85961" y="5148953"/>
            <a:ext cx="1062498" cy="0"/>
          </a:xfrm>
          <a:prstGeom prst="line">
            <a:avLst/>
          </a:prstGeom>
          <a:ln>
            <a:solidFill>
              <a:srgbClr val="694833"/>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5CA9AD6-C949-4B75-B10E-402A63D58710}"/>
              </a:ext>
            </a:extLst>
          </p:cNvPr>
          <p:cNvSpPr txBox="1"/>
          <p:nvPr/>
        </p:nvSpPr>
        <p:spPr>
          <a:xfrm>
            <a:off x="1432851" y="787588"/>
            <a:ext cx="4179208" cy="584775"/>
          </a:xfrm>
          <a:prstGeom prst="rect">
            <a:avLst/>
          </a:prstGeom>
          <a:noFill/>
        </p:spPr>
        <p:txBody>
          <a:bodyPr wrap="square" rtlCol="0">
            <a:spAutoFit/>
          </a:bodyPr>
          <a:lstStyle/>
          <a:p>
            <a:r>
              <a:rPr lang="en-US" sz="1600" spc="300" dirty="0">
                <a:solidFill>
                  <a:schemeClr val="accent1">
                    <a:lumMod val="75000"/>
                  </a:schemeClr>
                </a:solidFill>
                <a:effectLst>
                  <a:outerShdw blurRad="50800" dist="38100" dir="2700000" algn="tl" rotWithShape="0">
                    <a:prstClr val="black">
                      <a:alpha val="40000"/>
                    </a:prstClr>
                  </a:outerShdw>
                </a:effectLst>
                <a:latin typeface="Impact Label Reversed" pitchFamily="2" charset="0"/>
                <a:ea typeface="Impact Label Reversed" pitchFamily="2" charset="0"/>
              </a:rPr>
              <a:t>JLCA Neighborhood News &amp; Notes</a:t>
            </a:r>
          </a:p>
        </p:txBody>
      </p:sp>
      <p:sp>
        <p:nvSpPr>
          <p:cNvPr id="24" name="Rectangle 23">
            <a:extLst>
              <a:ext uri="{FF2B5EF4-FFF2-40B4-BE49-F238E27FC236}">
                <a16:creationId xmlns:a16="http://schemas.microsoft.com/office/drawing/2014/main" id="{DFC9F236-DBEB-45D8-B504-244984D9017A}"/>
              </a:ext>
            </a:extLst>
          </p:cNvPr>
          <p:cNvSpPr/>
          <p:nvPr/>
        </p:nvSpPr>
        <p:spPr>
          <a:xfrm>
            <a:off x="1430063" y="5315571"/>
            <a:ext cx="2838558" cy="230832"/>
          </a:xfrm>
          <a:prstGeom prst="rect">
            <a:avLst/>
          </a:prstGeom>
        </p:spPr>
        <p:txBody>
          <a:bodyPr wrap="square">
            <a:spAutoFit/>
          </a:bodyPr>
          <a:lstStyle/>
          <a:p>
            <a:pPr lvl="0"/>
            <a:endParaRPr lang="en-US" sz="900" b="1" dirty="0"/>
          </a:p>
        </p:txBody>
      </p:sp>
    </p:spTree>
    <p:extLst>
      <p:ext uri="{BB962C8B-B14F-4D97-AF65-F5344CB8AC3E}">
        <p14:creationId xmlns:p14="http://schemas.microsoft.com/office/powerpoint/2010/main" val="4060482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2113</TotalTime>
  <Words>841</Words>
  <Application>Microsoft Office PowerPoint</Application>
  <PresentationFormat>Letter Paper (8.5x11 in)</PresentationFormat>
  <Paragraphs>75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Impact Label Reversed</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Hall</dc:creator>
  <cp:lastModifiedBy>Whitney Hug</cp:lastModifiedBy>
  <cp:revision>155</cp:revision>
  <cp:lastPrinted>2020-09-05T19:39:34Z</cp:lastPrinted>
  <dcterms:created xsi:type="dcterms:W3CDTF">2016-12-30T20:32:36Z</dcterms:created>
  <dcterms:modified xsi:type="dcterms:W3CDTF">2023-12-12T23:53:00Z</dcterms:modified>
</cp:coreProperties>
</file>