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600F6"/>
    <a:srgbClr val="81564C"/>
    <a:srgbClr val="464542"/>
    <a:srgbClr val="9B563E"/>
    <a:srgbClr val="694833"/>
    <a:srgbClr val="A0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showGuides="1">
      <p:cViewPr>
        <p:scale>
          <a:sx n="100" d="100"/>
          <a:sy n="100" d="100"/>
        </p:scale>
        <p:origin x="1618" y="-365"/>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45230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21830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17370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326502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D4F84-A84E-4623-AB31-6B11F10DBB43}"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24277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D4F84-A84E-4623-AB31-6B11F10DBB43}"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53384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D4F84-A84E-4623-AB31-6B11F10DBB43}" type="datetimeFigureOut">
              <a:rPr lang="en-US" smtClean="0"/>
              <a:t>3/10/2024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266272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D4F84-A84E-4623-AB31-6B11F10DBB43}" type="datetimeFigureOut">
              <a:rPr lang="en-US" smtClean="0"/>
              <a:t>3/10/2024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207421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D4F84-A84E-4623-AB31-6B11F10DBB43}" type="datetimeFigureOut">
              <a:rPr lang="en-US" smtClean="0"/>
              <a:t>3/10/2024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36585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D4F84-A84E-4623-AB31-6B11F10DBB43}"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410569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D4F84-A84E-4623-AB31-6B11F10DBB43}"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40156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DAD4F84-A84E-4623-AB31-6B11F10DBB43}" type="datetimeFigureOut">
              <a:rPr lang="en-US" smtClean="0"/>
              <a:t>3/10/2024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C3FF62-9EB2-47CE-AE3A-D34625E991D4}" type="slidenum">
              <a:rPr lang="en-US" smtClean="0"/>
              <a:t>‹#›</a:t>
            </a:fld>
            <a:endParaRPr lang="en-US"/>
          </a:p>
        </p:txBody>
      </p:sp>
    </p:spTree>
    <p:extLst>
      <p:ext uri="{BB962C8B-B14F-4D97-AF65-F5344CB8AC3E}">
        <p14:creationId xmlns:p14="http://schemas.microsoft.com/office/powerpoint/2010/main" val="2556756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rjlca.com/pool.html" TargetMode="External"/><Relationship Id="rId2" Type="http://schemas.openxmlformats.org/officeDocument/2006/relationships/hyperlink" Target="http://www.yourjlca.com/documents--form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BA5ECE3-56F4-4009-BA9B-169A08E4E0A2}"/>
              </a:ext>
            </a:extLst>
          </p:cNvPr>
          <p:cNvSpPr/>
          <p:nvPr/>
        </p:nvSpPr>
        <p:spPr>
          <a:xfrm>
            <a:off x="0" y="8943517"/>
            <a:ext cx="6858000" cy="200055"/>
          </a:xfrm>
          <a:prstGeom prst="rect">
            <a:avLst/>
          </a:prstGeom>
          <a:solidFill>
            <a:srgbClr val="9B563E"/>
          </a:solidFill>
        </p:spPr>
        <p:txBody>
          <a:bodyPr wrap="square">
            <a:spAutoFit/>
          </a:bodyPr>
          <a:lstStyle/>
          <a:p>
            <a:endParaRPr lang="en-US" sz="700" i="1" dirty="0">
              <a:solidFill>
                <a:schemeClr val="bg1"/>
              </a:solidFill>
              <a:latin typeface="+mj-lt"/>
            </a:endParaRPr>
          </a:p>
        </p:txBody>
      </p:sp>
      <p:sp>
        <p:nvSpPr>
          <p:cNvPr id="4" name="Rectangle 3"/>
          <p:cNvSpPr/>
          <p:nvPr/>
        </p:nvSpPr>
        <p:spPr>
          <a:xfrm>
            <a:off x="4300543" y="1291857"/>
            <a:ext cx="2430325" cy="1323439"/>
          </a:xfrm>
          <a:prstGeom prst="rect">
            <a:avLst/>
          </a:prstGeom>
          <a:solidFill>
            <a:schemeClr val="bg1"/>
          </a:solidFill>
          <a:ln w="28575">
            <a:solidFill>
              <a:srgbClr val="FFC000"/>
            </a:solidFill>
          </a:ln>
        </p:spPr>
        <p:txBody>
          <a:bodyPr wrap="square">
            <a:spAutoFit/>
          </a:bodyPr>
          <a:lstStyle/>
          <a:p>
            <a:pPr>
              <a:lnSpc>
                <a:spcPts val="1200"/>
              </a:lnSpc>
              <a:spcAft>
                <a:spcPts val="600"/>
              </a:spcAft>
            </a:pPr>
            <a:r>
              <a:rPr lang="en-US" sz="1100" b="1" dirty="0">
                <a:ea typeface="Times New Roman" panose="02020603050405020304" pitchFamily="18" charset="0"/>
                <a:cs typeface="Times New Roman" panose="02020603050405020304" pitchFamily="18" charset="0"/>
              </a:rPr>
              <a:t>Important Dates:</a:t>
            </a:r>
          </a:p>
          <a:p>
            <a:pPr>
              <a:lnSpc>
                <a:spcPts val="1200"/>
              </a:lnSpc>
              <a:spcAft>
                <a:spcPts val="600"/>
              </a:spcAft>
            </a:pPr>
            <a:r>
              <a:rPr lang="en-US" sz="900" dirty="0">
                <a:effectLst/>
                <a:ea typeface="Times New Roman" panose="02020603050405020304" pitchFamily="18" charset="0"/>
                <a:cs typeface="Times New Roman" panose="02020603050405020304" pitchFamily="18" charset="0"/>
              </a:rPr>
              <a:t>Pool Opens </a:t>
            </a:r>
            <a:r>
              <a:rPr lang="en-US" sz="900" dirty="0">
                <a:ea typeface="Times New Roman" panose="02020603050405020304" pitchFamily="18" charset="0"/>
                <a:cs typeface="Times New Roman" panose="02020603050405020304" pitchFamily="18" charset="0"/>
              </a:rPr>
              <a:t>	             </a:t>
            </a:r>
            <a:r>
              <a:rPr lang="en-US" sz="900" dirty="0" smtClean="0">
                <a:ea typeface="Times New Roman" panose="02020603050405020304" pitchFamily="18" charset="0"/>
                <a:cs typeface="Times New Roman" panose="02020603050405020304" pitchFamily="18" charset="0"/>
              </a:rPr>
              <a:t>May 27</a:t>
            </a:r>
            <a:r>
              <a:rPr lang="en-US" sz="900" dirty="0" smtClean="0">
                <a:ea typeface="Times New Roman" panose="02020603050405020304" pitchFamily="18" charset="0"/>
                <a:cs typeface="Times New Roman" panose="02020603050405020304" pitchFamily="18" charset="0"/>
              </a:rPr>
              <a:t>, 2024 </a:t>
            </a:r>
            <a:endParaRPr lang="en-US" sz="600" dirty="0">
              <a:ea typeface="Times New Roman" panose="02020603050405020304" pitchFamily="18" charset="0"/>
              <a:cs typeface="Times New Roman" panose="02020603050405020304" pitchFamily="18" charset="0"/>
            </a:endParaRPr>
          </a:p>
          <a:p>
            <a:pPr>
              <a:lnSpc>
                <a:spcPts val="1200"/>
              </a:lnSpc>
              <a:spcAft>
                <a:spcPts val="600"/>
              </a:spcAft>
            </a:pPr>
            <a:r>
              <a:rPr lang="en-US" sz="900" dirty="0">
                <a:ea typeface="Times New Roman" panose="02020603050405020304" pitchFamily="18" charset="0"/>
                <a:cs typeface="Times New Roman" panose="02020603050405020304" pitchFamily="18" charset="0"/>
              </a:rPr>
              <a:t>Pool Closes                            </a:t>
            </a:r>
            <a:r>
              <a:rPr lang="en-US" sz="900" dirty="0" smtClean="0">
                <a:ea typeface="Times New Roman" panose="02020603050405020304" pitchFamily="18" charset="0"/>
                <a:cs typeface="Times New Roman" panose="02020603050405020304" pitchFamily="18" charset="0"/>
              </a:rPr>
              <a:t>September 2, 2024</a:t>
            </a:r>
            <a:r>
              <a:rPr lang="en-US" sz="900" dirty="0" smtClean="0">
                <a:ea typeface="Times New Roman" panose="02020603050405020304" pitchFamily="18" charset="0"/>
                <a:cs typeface="Times New Roman" panose="02020603050405020304" pitchFamily="18" charset="0"/>
              </a:rPr>
              <a:t>           </a:t>
            </a:r>
            <a:r>
              <a:rPr lang="en-US" sz="900" dirty="0" smtClean="0">
                <a:ea typeface="Times New Roman" panose="02020603050405020304" pitchFamily="18" charset="0"/>
                <a:cs typeface="Times New Roman" panose="02020603050405020304" pitchFamily="18" charset="0"/>
              </a:rPr>
              <a:t>Spring</a:t>
            </a:r>
            <a:r>
              <a:rPr lang="en-US" sz="900" dirty="0" smtClean="0">
                <a:ea typeface="Times New Roman" panose="02020603050405020304" pitchFamily="18" charset="0"/>
                <a:cs typeface="Times New Roman" panose="02020603050405020304" pitchFamily="18" charset="0"/>
              </a:rPr>
              <a:t> </a:t>
            </a:r>
            <a:r>
              <a:rPr lang="en-US" sz="900" dirty="0">
                <a:effectLst/>
                <a:ea typeface="Times New Roman" panose="02020603050405020304" pitchFamily="18" charset="0"/>
                <a:cs typeface="Times New Roman" panose="02020603050405020304" pitchFamily="18" charset="0"/>
              </a:rPr>
              <a:t>Garage Sales    </a:t>
            </a:r>
            <a:r>
              <a:rPr lang="en-US" sz="900" dirty="0" smtClean="0">
                <a:effectLst/>
                <a:ea typeface="Times New Roman" panose="02020603050405020304" pitchFamily="18" charset="0"/>
                <a:cs typeface="Times New Roman" panose="02020603050405020304" pitchFamily="18" charset="0"/>
              </a:rPr>
              <a:t>         </a:t>
            </a:r>
            <a:r>
              <a:rPr lang="en-US" sz="900" dirty="0" smtClean="0">
                <a:effectLst/>
                <a:ea typeface="Times New Roman" panose="02020603050405020304" pitchFamily="18" charset="0"/>
                <a:cs typeface="Times New Roman" panose="02020603050405020304" pitchFamily="18" charset="0"/>
              </a:rPr>
              <a:t>April 25-27   </a:t>
            </a:r>
          </a:p>
          <a:p>
            <a:pPr>
              <a:lnSpc>
                <a:spcPts val="1200"/>
              </a:lnSpc>
              <a:spcAft>
                <a:spcPts val="600"/>
              </a:spcAft>
            </a:pPr>
            <a:r>
              <a:rPr lang="en-US" sz="900" dirty="0" smtClean="0">
                <a:effectLst/>
                <a:ea typeface="Times New Roman" panose="02020603050405020304" pitchFamily="18" charset="0"/>
                <a:cs typeface="Times New Roman" panose="02020603050405020304" pitchFamily="18" charset="0"/>
              </a:rPr>
              <a:t>Fall Garage Sales:                  TBD</a:t>
            </a:r>
            <a:endParaRPr lang="en-US" sz="900" dirty="0">
              <a:ea typeface="Times New Roman" panose="02020603050405020304" pitchFamily="18" charset="0"/>
              <a:cs typeface="Times New Roman" panose="02020603050405020304" pitchFamily="18" charset="0"/>
            </a:endParaRPr>
          </a:p>
          <a:p>
            <a:pPr>
              <a:lnSpc>
                <a:spcPts val="1200"/>
              </a:lnSpc>
              <a:spcAft>
                <a:spcPts val="600"/>
              </a:spcAft>
            </a:pPr>
            <a:r>
              <a:rPr lang="en-US" sz="900" dirty="0">
                <a:effectLst/>
                <a:ea typeface="Times New Roman" panose="02020603050405020304" pitchFamily="18" charset="0"/>
                <a:cs typeface="Times New Roman" panose="02020603050405020304" pitchFamily="18" charset="0"/>
              </a:rPr>
              <a:t>Annual </a:t>
            </a:r>
            <a:r>
              <a:rPr lang="en-US" sz="900" dirty="0">
                <a:ea typeface="Times New Roman" panose="02020603050405020304" pitchFamily="18" charset="0"/>
                <a:cs typeface="Times New Roman" panose="02020603050405020304" pitchFamily="18" charset="0"/>
              </a:rPr>
              <a:t>JLCA Meeting           </a:t>
            </a:r>
            <a:r>
              <a:rPr lang="en-US" sz="900" dirty="0" smtClean="0">
                <a:ea typeface="Times New Roman" panose="02020603050405020304" pitchFamily="18" charset="0"/>
                <a:cs typeface="Times New Roman" panose="02020603050405020304" pitchFamily="18" charset="0"/>
              </a:rPr>
              <a:t>October </a:t>
            </a:r>
            <a:r>
              <a:rPr lang="en-US" sz="900" dirty="0" smtClean="0">
                <a:ea typeface="Times New Roman" panose="02020603050405020304" pitchFamily="18" charset="0"/>
                <a:cs typeface="Times New Roman" panose="02020603050405020304" pitchFamily="18" charset="0"/>
              </a:rPr>
              <a:t>16, 2024</a:t>
            </a:r>
            <a:endParaRPr lang="en-US" sz="900" dirty="0">
              <a:effectLst/>
              <a:ea typeface="Times New Roman" panose="02020603050405020304" pitchFamily="18" charset="0"/>
            </a:endParaRPr>
          </a:p>
        </p:txBody>
      </p:sp>
      <p:sp>
        <p:nvSpPr>
          <p:cNvPr id="10" name="Rectangle 9"/>
          <p:cNvSpPr/>
          <p:nvPr/>
        </p:nvSpPr>
        <p:spPr>
          <a:xfrm>
            <a:off x="105457" y="6530974"/>
            <a:ext cx="1136684" cy="2354491"/>
          </a:xfrm>
          <a:prstGeom prst="rect">
            <a:avLst/>
          </a:prstGeom>
          <a:solidFill>
            <a:srgbClr val="FFC000"/>
          </a:solidFill>
        </p:spPr>
        <p:txBody>
          <a:bodyPr wrap="square">
            <a:spAutoFit/>
          </a:bodyPr>
          <a:lstStyle/>
          <a:p>
            <a:r>
              <a:rPr lang="en-US" sz="700" dirty="0">
                <a:solidFill>
                  <a:schemeClr val="bg1"/>
                </a:solidFill>
              </a:rPr>
              <a:t>Your</a:t>
            </a:r>
          </a:p>
          <a:p>
            <a:r>
              <a:rPr lang="en-US" sz="700" dirty="0">
                <a:solidFill>
                  <a:schemeClr val="bg1"/>
                </a:solidFill>
              </a:rPr>
              <a:t>Volunteer </a:t>
            </a:r>
          </a:p>
          <a:p>
            <a:r>
              <a:rPr lang="en-US" sz="700" dirty="0">
                <a:solidFill>
                  <a:schemeClr val="bg1"/>
                </a:solidFill>
              </a:rPr>
              <a:t>Board of Directors</a:t>
            </a:r>
          </a:p>
          <a:p>
            <a:endParaRPr lang="en-US" sz="700" dirty="0">
              <a:solidFill>
                <a:schemeClr val="bg1"/>
              </a:solidFill>
              <a:latin typeface="+mj-lt"/>
            </a:endParaRPr>
          </a:p>
          <a:p>
            <a:r>
              <a:rPr lang="en-US" sz="700" dirty="0">
                <a:solidFill>
                  <a:schemeClr val="bg1"/>
                </a:solidFill>
              </a:rPr>
              <a:t>President</a:t>
            </a:r>
          </a:p>
          <a:p>
            <a:r>
              <a:rPr lang="en-US" sz="700" i="1" dirty="0" smtClean="0">
                <a:solidFill>
                  <a:schemeClr val="bg1"/>
                </a:solidFill>
              </a:rPr>
              <a:t>Erin Meyer</a:t>
            </a:r>
          </a:p>
          <a:p>
            <a:endParaRPr lang="en-US" sz="700" dirty="0">
              <a:solidFill>
                <a:schemeClr val="bg1"/>
              </a:solidFill>
              <a:latin typeface="+mj-lt"/>
            </a:endParaRPr>
          </a:p>
          <a:p>
            <a:r>
              <a:rPr lang="en-US" sz="700" dirty="0" smtClean="0">
                <a:solidFill>
                  <a:schemeClr val="bg1"/>
                </a:solidFill>
                <a:latin typeface="+mj-lt"/>
              </a:rPr>
              <a:t>Vice </a:t>
            </a:r>
            <a:r>
              <a:rPr lang="en-US" sz="700" dirty="0" smtClean="0">
                <a:solidFill>
                  <a:schemeClr val="bg1"/>
                </a:solidFill>
                <a:latin typeface="+mj-lt"/>
              </a:rPr>
              <a:t>President</a:t>
            </a:r>
            <a:endParaRPr lang="en-US" sz="700" dirty="0" smtClean="0">
              <a:solidFill>
                <a:schemeClr val="bg1"/>
              </a:solidFill>
              <a:latin typeface="+mj-lt"/>
            </a:endParaRPr>
          </a:p>
          <a:p>
            <a:r>
              <a:rPr lang="en-US" sz="700" dirty="0" smtClean="0">
                <a:solidFill>
                  <a:schemeClr val="bg1"/>
                </a:solidFill>
                <a:latin typeface="+mj-lt"/>
              </a:rPr>
              <a:t>Karen Campbell</a:t>
            </a:r>
            <a:endParaRPr lang="en-US" sz="700" dirty="0" smtClean="0">
              <a:solidFill>
                <a:schemeClr val="bg1"/>
              </a:solidFill>
              <a:latin typeface="+mj-lt"/>
            </a:endParaRPr>
          </a:p>
          <a:p>
            <a:endParaRPr lang="en-US" sz="700" dirty="0">
              <a:solidFill>
                <a:schemeClr val="bg1"/>
              </a:solidFill>
              <a:latin typeface="+mj-lt"/>
            </a:endParaRPr>
          </a:p>
          <a:p>
            <a:r>
              <a:rPr lang="en-US" sz="700" dirty="0">
                <a:solidFill>
                  <a:schemeClr val="bg1"/>
                </a:solidFill>
              </a:rPr>
              <a:t>Treasurer </a:t>
            </a:r>
          </a:p>
          <a:p>
            <a:r>
              <a:rPr lang="en-US" sz="700" i="1" dirty="0" smtClean="0">
                <a:solidFill>
                  <a:schemeClr val="bg1"/>
                </a:solidFill>
              </a:rPr>
              <a:t>Erin </a:t>
            </a:r>
            <a:r>
              <a:rPr lang="en-US" sz="700" i="1" dirty="0" smtClean="0">
                <a:solidFill>
                  <a:schemeClr val="bg1"/>
                </a:solidFill>
              </a:rPr>
              <a:t>Meyer/ Jamie Star-</a:t>
            </a:r>
            <a:r>
              <a:rPr lang="en-US" sz="700" i="1" dirty="0" err="1" smtClean="0">
                <a:solidFill>
                  <a:schemeClr val="bg1"/>
                </a:solidFill>
              </a:rPr>
              <a:t>Kinzie</a:t>
            </a:r>
            <a:endParaRPr lang="en-US" sz="700" i="1" dirty="0">
              <a:solidFill>
                <a:schemeClr val="bg1"/>
              </a:solidFill>
            </a:endParaRPr>
          </a:p>
          <a:p>
            <a:endParaRPr lang="en-US" sz="700" dirty="0">
              <a:solidFill>
                <a:srgbClr val="00B050"/>
              </a:solidFill>
              <a:latin typeface="+mj-lt"/>
            </a:endParaRPr>
          </a:p>
          <a:p>
            <a:r>
              <a:rPr lang="en-US" sz="700" dirty="0" smtClean="0">
                <a:solidFill>
                  <a:schemeClr val="bg1"/>
                </a:solidFill>
              </a:rPr>
              <a:t>Pool/Secretary</a:t>
            </a:r>
          </a:p>
          <a:p>
            <a:r>
              <a:rPr lang="en-US" sz="700" i="1" dirty="0" smtClean="0">
                <a:solidFill>
                  <a:schemeClr val="bg1"/>
                </a:solidFill>
              </a:rPr>
              <a:t>Whitney Hug</a:t>
            </a:r>
            <a:endParaRPr lang="en-US" sz="700" i="1" dirty="0">
              <a:solidFill>
                <a:schemeClr val="bg1"/>
              </a:solidFill>
            </a:endParaRPr>
          </a:p>
          <a:p>
            <a:endParaRPr lang="en-US" sz="700" dirty="0">
              <a:solidFill>
                <a:srgbClr val="00B050"/>
              </a:solidFill>
              <a:latin typeface="+mj-lt"/>
            </a:endParaRPr>
          </a:p>
          <a:p>
            <a:r>
              <a:rPr lang="en-US" sz="700" dirty="0" smtClean="0">
                <a:solidFill>
                  <a:schemeClr val="bg1"/>
                </a:solidFill>
              </a:rPr>
              <a:t>Grounds and Maintenance</a:t>
            </a:r>
          </a:p>
          <a:p>
            <a:r>
              <a:rPr lang="en-US" sz="700" i="1" dirty="0" smtClean="0">
                <a:solidFill>
                  <a:schemeClr val="bg1"/>
                </a:solidFill>
              </a:rPr>
              <a:t>Mark </a:t>
            </a:r>
            <a:r>
              <a:rPr lang="en-US" sz="700" i="1" dirty="0" err="1" smtClean="0">
                <a:solidFill>
                  <a:schemeClr val="bg1"/>
                </a:solidFill>
              </a:rPr>
              <a:t>Chappius</a:t>
            </a:r>
            <a:endParaRPr lang="en-US" sz="700" i="1" dirty="0">
              <a:solidFill>
                <a:schemeClr val="bg1"/>
              </a:solidFill>
            </a:endParaRPr>
          </a:p>
          <a:p>
            <a:endParaRPr lang="en-US" sz="700" dirty="0">
              <a:solidFill>
                <a:schemeClr val="bg1"/>
              </a:solidFill>
              <a:latin typeface="+mj-lt"/>
            </a:endParaRPr>
          </a:p>
        </p:txBody>
      </p:sp>
      <p:sp>
        <p:nvSpPr>
          <p:cNvPr id="11" name="Rectangle 10"/>
          <p:cNvSpPr/>
          <p:nvPr/>
        </p:nvSpPr>
        <p:spPr>
          <a:xfrm>
            <a:off x="-41917" y="8929501"/>
            <a:ext cx="6899917" cy="246221"/>
          </a:xfrm>
          <a:prstGeom prst="rect">
            <a:avLst/>
          </a:prstGeom>
          <a:solidFill>
            <a:srgbClr val="FFC000"/>
          </a:solidFill>
        </p:spPr>
        <p:txBody>
          <a:bodyPr wrap="square">
            <a:spAutoFit/>
          </a:bodyPr>
          <a:lstStyle/>
          <a:p>
            <a:r>
              <a:rPr lang="en-US" sz="1000" dirty="0">
                <a:solidFill>
                  <a:schemeClr val="bg1"/>
                </a:solidFill>
                <a:latin typeface="+mj-lt"/>
              </a:rPr>
              <a:t>info@yourjlca.com     |   </a:t>
            </a:r>
            <a:r>
              <a:rPr lang="en-US" sz="1000" dirty="0">
                <a:solidFill>
                  <a:schemeClr val="bg1"/>
                </a:solidFill>
                <a:latin typeface="+mj-lt"/>
                <a:ea typeface="Times New Roman" panose="02020603050405020304" pitchFamily="18" charset="0"/>
              </a:rPr>
              <a:t> www.yourjlca.com   </a:t>
            </a:r>
            <a:r>
              <a:rPr lang="en-US" sz="1000" dirty="0">
                <a:solidFill>
                  <a:schemeClr val="bg1"/>
                </a:solidFill>
                <a:latin typeface="+mj-lt"/>
              </a:rPr>
              <a:t>|     </a:t>
            </a:r>
            <a:r>
              <a:rPr lang="en-US" sz="1000" dirty="0" smtClean="0">
                <a:solidFill>
                  <a:schemeClr val="bg1"/>
                </a:solidFill>
                <a:latin typeface="+mj-lt"/>
              </a:rPr>
              <a:t>507 Airport North Office Park</a:t>
            </a:r>
            <a:r>
              <a:rPr lang="en-US" sz="1000" dirty="0" smtClean="0">
                <a:solidFill>
                  <a:schemeClr val="bg1"/>
                </a:solidFill>
                <a:latin typeface="+mj-lt"/>
              </a:rPr>
              <a:t>   </a:t>
            </a:r>
            <a:r>
              <a:rPr lang="en-US" sz="1000" dirty="0">
                <a:solidFill>
                  <a:schemeClr val="bg1"/>
                </a:solidFill>
                <a:latin typeface="+mj-lt"/>
              </a:rPr>
              <a:t>Fort Wayne, IN </a:t>
            </a:r>
            <a:r>
              <a:rPr lang="en-US" sz="1000" dirty="0" smtClean="0">
                <a:solidFill>
                  <a:schemeClr val="bg1"/>
                </a:solidFill>
                <a:latin typeface="+mj-lt"/>
              </a:rPr>
              <a:t>46825    </a:t>
            </a:r>
            <a:r>
              <a:rPr lang="en-US" sz="1000" dirty="0">
                <a:solidFill>
                  <a:schemeClr val="bg1"/>
                </a:solidFill>
                <a:latin typeface="+mj-lt"/>
              </a:rPr>
              <a:t>|     260-673-5440</a:t>
            </a:r>
          </a:p>
        </p:txBody>
      </p:sp>
      <p:sp>
        <p:nvSpPr>
          <p:cNvPr id="17" name="TextBox 16"/>
          <p:cNvSpPr txBox="1"/>
          <p:nvPr/>
        </p:nvSpPr>
        <p:spPr>
          <a:xfrm>
            <a:off x="617210" y="180185"/>
            <a:ext cx="5810491" cy="369332"/>
          </a:xfrm>
          <a:prstGeom prst="rect">
            <a:avLst/>
          </a:prstGeom>
          <a:noFill/>
        </p:spPr>
        <p:txBody>
          <a:bodyPr wrap="square" rtlCol="0">
            <a:spAutoFit/>
          </a:bodyPr>
          <a:lstStyle/>
          <a:p>
            <a:r>
              <a:rPr lang="en-US" b="1" spc="300" dirty="0">
                <a:solidFill>
                  <a:srgbClr val="FFC000"/>
                </a:solidFill>
                <a:effectLst>
                  <a:outerShdw blurRad="50800" dist="38100" dir="2700000" algn="tl" rotWithShape="0">
                    <a:prstClr val="black">
                      <a:alpha val="40000"/>
                    </a:prstClr>
                  </a:outerShdw>
                </a:effectLst>
                <a:latin typeface="Impact Label Reversed" pitchFamily="2" charset="0"/>
                <a:ea typeface="Impact Label Reversed" pitchFamily="2" charset="0"/>
              </a:rPr>
              <a:t>Jonathan’s Landing Community Association</a:t>
            </a:r>
          </a:p>
        </p:txBody>
      </p:sp>
      <p:sp>
        <p:nvSpPr>
          <p:cNvPr id="18" name="TextBox 17"/>
          <p:cNvSpPr txBox="1"/>
          <p:nvPr/>
        </p:nvSpPr>
        <p:spPr>
          <a:xfrm>
            <a:off x="2354443" y="522442"/>
            <a:ext cx="1871153" cy="307777"/>
          </a:xfrm>
          <a:prstGeom prst="rect">
            <a:avLst/>
          </a:prstGeom>
          <a:noFill/>
        </p:spPr>
        <p:txBody>
          <a:bodyPr wrap="none" rtlCol="0">
            <a:spAutoFit/>
          </a:bodyPr>
          <a:lstStyle/>
          <a:p>
            <a:r>
              <a:rPr lang="en-US" sz="1400" dirty="0">
                <a:effectLst>
                  <a:outerShdw blurRad="38100" dist="38100" dir="2700000" algn="tl">
                    <a:srgbClr val="000000">
                      <a:alpha val="43137"/>
                    </a:srgbClr>
                  </a:outerShdw>
                </a:effectLst>
                <a:latin typeface="+mj-lt"/>
              </a:rPr>
              <a:t>Spring </a:t>
            </a:r>
            <a:r>
              <a:rPr lang="en-US" sz="1400" dirty="0" smtClean="0">
                <a:effectLst>
                  <a:outerShdw blurRad="38100" dist="38100" dir="2700000" algn="tl">
                    <a:srgbClr val="000000">
                      <a:alpha val="43137"/>
                    </a:srgbClr>
                  </a:outerShdw>
                </a:effectLst>
                <a:latin typeface="+mj-lt"/>
              </a:rPr>
              <a:t>2024 </a:t>
            </a:r>
            <a:r>
              <a:rPr lang="en-US" sz="1400" dirty="0">
                <a:effectLst>
                  <a:outerShdw blurRad="38100" dist="38100" dir="2700000" algn="tl">
                    <a:srgbClr val="000000">
                      <a:alpha val="43137"/>
                    </a:srgbClr>
                  </a:outerShdw>
                </a:effectLst>
                <a:latin typeface="+mj-lt"/>
              </a:rPr>
              <a:t>Newsletter</a:t>
            </a:r>
          </a:p>
        </p:txBody>
      </p:sp>
      <p:sp>
        <p:nvSpPr>
          <p:cNvPr id="19" name="TextBox 18"/>
          <p:cNvSpPr txBox="1"/>
          <p:nvPr/>
        </p:nvSpPr>
        <p:spPr>
          <a:xfrm>
            <a:off x="0" y="8714817"/>
            <a:ext cx="5269417" cy="246221"/>
          </a:xfrm>
          <a:prstGeom prst="rect">
            <a:avLst/>
          </a:prstGeom>
          <a:noFill/>
        </p:spPr>
        <p:txBody>
          <a:bodyPr wrap="square" rtlCol="0">
            <a:spAutoFit/>
          </a:bodyPr>
          <a:lstStyle/>
          <a:p>
            <a:r>
              <a:rPr lang="en-US" sz="1000" b="1" i="1" dirty="0">
                <a:latin typeface="+mj-lt"/>
              </a:rPr>
              <a:t>Talk to us, but please be nice.  We are your neighbors, and we are just volunteers. Here’s how</a:t>
            </a:r>
            <a:r>
              <a:rPr lang="en-US" sz="800" b="1" i="1" dirty="0">
                <a:latin typeface="+mj-lt"/>
              </a:rPr>
              <a:t>: </a:t>
            </a:r>
          </a:p>
        </p:txBody>
      </p:sp>
      <p:sp>
        <p:nvSpPr>
          <p:cNvPr id="21" name="Rectangle 20"/>
          <p:cNvSpPr/>
          <p:nvPr/>
        </p:nvSpPr>
        <p:spPr>
          <a:xfrm>
            <a:off x="1407897" y="1265434"/>
            <a:ext cx="2815090" cy="677108"/>
          </a:xfrm>
          <a:prstGeom prst="rect">
            <a:avLst/>
          </a:prstGeom>
        </p:spPr>
        <p:txBody>
          <a:bodyPr wrap="square">
            <a:spAutoFit/>
          </a:bodyPr>
          <a:lstStyle/>
          <a:p>
            <a:r>
              <a:rPr lang="en-US" sz="1100" b="1" dirty="0">
                <a:solidFill>
                  <a:srgbClr val="FFC000"/>
                </a:solidFill>
              </a:rPr>
              <a:t>Pool News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Calibri" panose="020F0502020204030204"/>
                <a:ea typeface="+mn-ea"/>
                <a:cs typeface="+mn-cs"/>
              </a:rPr>
              <a:t>The Pool is set to open on Memorial Day: </a:t>
            </a:r>
            <a:r>
              <a:rPr kumimoji="0" lang="en-US" sz="900" b="0" i="0" u="none" strike="noStrike" kern="1200" cap="none" spc="0" normalizeH="0" baseline="0" noProof="0" dirty="0" err="1" smtClean="0">
                <a:ln>
                  <a:noFill/>
                </a:ln>
                <a:solidFill>
                  <a:prstClr val="black"/>
                </a:solidFill>
                <a:effectLst/>
                <a:uLnTx/>
                <a:uFillTx/>
                <a:latin typeface="Calibri" panose="020F0502020204030204"/>
                <a:ea typeface="+mn-ea"/>
                <a:cs typeface="+mn-cs"/>
              </a:rPr>
              <a:t>Monda</a:t>
            </a:r>
            <a:r>
              <a:rPr lang="en-US" sz="900" dirty="0" smtClean="0">
                <a:solidFill>
                  <a:prstClr val="black"/>
                </a:solidFill>
                <a:latin typeface="Calibri" panose="020F0502020204030204"/>
              </a:rPr>
              <a:t>y May 27</a:t>
            </a:r>
            <a:r>
              <a:rPr lang="en-US" sz="900" baseline="30000" dirty="0" smtClean="0">
                <a:solidFill>
                  <a:prstClr val="black"/>
                </a:solidFill>
                <a:latin typeface="Calibri" panose="020F0502020204030204"/>
              </a:rPr>
              <a:t>th</a:t>
            </a:r>
            <a:r>
              <a:rPr lang="en-US" sz="900" dirty="0" smtClean="0">
                <a:solidFill>
                  <a:prstClr val="black"/>
                </a:solidFill>
                <a:latin typeface="Calibri" panose="020F0502020204030204"/>
              </a:rPr>
              <a:t> this year</a:t>
            </a:r>
            <a:r>
              <a:rPr lang="en-US" sz="900" dirty="0" smtClean="0">
                <a:solidFill>
                  <a:prstClr val="black"/>
                </a:solidFill>
                <a:latin typeface="Calibri" panose="020F0502020204030204"/>
              </a:rPr>
              <a:t>. </a:t>
            </a:r>
            <a:endParaRPr lang="en-US" sz="900" b="1" dirty="0">
              <a:latin typeface="+mj-lt"/>
            </a:endParaRPr>
          </a:p>
        </p:txBody>
      </p:sp>
      <p:sp>
        <p:nvSpPr>
          <p:cNvPr id="30" name="Rectangle 29"/>
          <p:cNvSpPr/>
          <p:nvPr/>
        </p:nvSpPr>
        <p:spPr>
          <a:xfrm>
            <a:off x="41186" y="3183168"/>
            <a:ext cx="1265226" cy="1969770"/>
          </a:xfrm>
          <a:prstGeom prst="rect">
            <a:avLst/>
          </a:prstGeom>
        </p:spPr>
        <p:txBody>
          <a:bodyPr wrap="square">
            <a:spAutoFit/>
          </a:bodyPr>
          <a:lstStyle/>
          <a:p>
            <a:r>
              <a:rPr lang="en-US" sz="1100" b="1" dirty="0">
                <a:solidFill>
                  <a:srgbClr val="FFC000"/>
                </a:solidFill>
              </a:rPr>
              <a:t>Homeowner Projects</a:t>
            </a:r>
          </a:p>
          <a:p>
            <a:endParaRPr lang="en-US" sz="300" dirty="0"/>
          </a:p>
          <a:p>
            <a:r>
              <a:rPr lang="en-US" sz="900" dirty="0"/>
              <a:t>Home improvement projects are in full swing.  Before starting a project don’t forget to submit the required Architectural Change Request Form located on the JLCA website: </a:t>
            </a:r>
          </a:p>
          <a:p>
            <a:r>
              <a:rPr lang="en-US" sz="800" dirty="0">
                <a:hlinkClick r:id="rId2"/>
              </a:rPr>
              <a:t>http://www.yourjlca.com/documents--forms.html</a:t>
            </a:r>
            <a:endParaRPr lang="en-US" sz="800" dirty="0"/>
          </a:p>
          <a:p>
            <a:r>
              <a:rPr lang="en-US" sz="900" dirty="0"/>
              <a:t>Thanks!</a:t>
            </a:r>
          </a:p>
        </p:txBody>
      </p:sp>
      <p:cxnSp>
        <p:nvCxnSpPr>
          <p:cNvPr id="35" name="Straight Connector 34"/>
          <p:cNvCxnSpPr>
            <a:cxnSpLocks/>
          </p:cNvCxnSpPr>
          <p:nvPr/>
        </p:nvCxnSpPr>
        <p:spPr>
          <a:xfrm>
            <a:off x="1330340" y="1304817"/>
            <a:ext cx="0" cy="7295832"/>
          </a:xfrm>
          <a:prstGeom prst="line">
            <a:avLst/>
          </a:prstGeom>
          <a:ln>
            <a:solidFill>
              <a:srgbClr val="A09B9B"/>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58039460-3DC6-4736-B7CC-3BFA0691E407}"/>
              </a:ext>
            </a:extLst>
          </p:cNvPr>
          <p:cNvCxnSpPr/>
          <p:nvPr/>
        </p:nvCxnSpPr>
        <p:spPr>
          <a:xfrm>
            <a:off x="85961" y="3202493"/>
            <a:ext cx="1062498" cy="0"/>
          </a:xfrm>
          <a:prstGeom prst="line">
            <a:avLst/>
          </a:prstGeom>
          <a:ln>
            <a:solidFill>
              <a:srgbClr val="69483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3E7331-3256-4D93-9AF5-77052304456D}"/>
              </a:ext>
            </a:extLst>
          </p:cNvPr>
          <p:cNvCxnSpPr>
            <a:cxnSpLocks/>
          </p:cNvCxnSpPr>
          <p:nvPr/>
        </p:nvCxnSpPr>
        <p:spPr>
          <a:xfrm>
            <a:off x="4234774" y="2311159"/>
            <a:ext cx="0" cy="6289490"/>
          </a:xfrm>
          <a:prstGeom prst="line">
            <a:avLst/>
          </a:prstGeom>
          <a:ln>
            <a:solidFill>
              <a:srgbClr val="A09B9B"/>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63C0B879-CF8E-4878-83B2-457C45EB4B27}"/>
              </a:ext>
            </a:extLst>
          </p:cNvPr>
          <p:cNvSpPr/>
          <p:nvPr/>
        </p:nvSpPr>
        <p:spPr>
          <a:xfrm>
            <a:off x="4270347" y="5546403"/>
            <a:ext cx="2576927" cy="3031599"/>
          </a:xfrm>
          <a:prstGeom prst="rect">
            <a:avLst/>
          </a:prstGeom>
        </p:spPr>
        <p:txBody>
          <a:bodyPr wrap="square">
            <a:spAutoFit/>
          </a:bodyPr>
          <a:lstStyle/>
          <a:p>
            <a:r>
              <a:rPr lang="en-US" sz="1100" b="1" dirty="0">
                <a:solidFill>
                  <a:srgbClr val="FFC000"/>
                </a:solidFill>
              </a:rPr>
              <a:t>Welcome New Homeowners, to JLCA</a:t>
            </a:r>
          </a:p>
          <a:p>
            <a:endParaRPr lang="en-US" sz="900" b="1" dirty="0"/>
          </a:p>
          <a:p>
            <a:r>
              <a:rPr lang="en-US" sz="900" dirty="0"/>
              <a:t>We think you’ll love it here!  We do! The board has a welcome bulletin specific for newcomers.  We try to get it to each new resident, but we don’t always know about changes.  If you have not received this yet, please visit the website to view it.</a:t>
            </a:r>
          </a:p>
          <a:p>
            <a:endParaRPr lang="en-US" sz="900" dirty="0"/>
          </a:p>
          <a:p>
            <a:r>
              <a:rPr lang="en-US" sz="900" dirty="0">
                <a:solidFill>
                  <a:prstClr val="black"/>
                </a:solidFill>
              </a:rPr>
              <a:t>If you are new, or are a renter, and were not given a copy of our covenants by the homeowner, realtor or closing agent, please check them out on the association website under “</a:t>
            </a:r>
            <a:r>
              <a:rPr lang="en-US" sz="900" dirty="0">
                <a:solidFill>
                  <a:prstClr val="black"/>
                </a:solidFill>
                <a:hlinkClick r:id="rId2"/>
              </a:rPr>
              <a:t>Documents and Forms</a:t>
            </a:r>
            <a:r>
              <a:rPr lang="en-US" sz="900" dirty="0">
                <a:solidFill>
                  <a:prstClr val="black"/>
                </a:solidFill>
              </a:rPr>
              <a:t>”.  Even renters need to be in the know.  </a:t>
            </a:r>
          </a:p>
          <a:p>
            <a:endParaRPr lang="en-US" sz="900" dirty="0">
              <a:solidFill>
                <a:prstClr val="black"/>
              </a:solidFill>
            </a:endParaRPr>
          </a:p>
          <a:p>
            <a:r>
              <a:rPr lang="en-US" sz="900" dirty="0">
                <a:solidFill>
                  <a:prstClr val="black"/>
                </a:solidFill>
              </a:rPr>
              <a:t>Please visit the </a:t>
            </a:r>
            <a:r>
              <a:rPr lang="en-US" sz="900" dirty="0">
                <a:solidFill>
                  <a:prstClr val="black"/>
                </a:solidFill>
                <a:hlinkClick r:id="rId2"/>
              </a:rPr>
              <a:t>website</a:t>
            </a:r>
            <a:r>
              <a:rPr lang="en-US" sz="900" dirty="0">
                <a:solidFill>
                  <a:prstClr val="black"/>
                </a:solidFill>
              </a:rPr>
              <a:t> and provide us your contact info. Be sure to also complete an Architectural Change form for any changes you want to make to your property.</a:t>
            </a:r>
          </a:p>
          <a:p>
            <a:endParaRPr lang="en-US" sz="900" dirty="0">
              <a:solidFill>
                <a:prstClr val="black"/>
              </a:solidFill>
            </a:endParaRPr>
          </a:p>
          <a:p>
            <a:r>
              <a:rPr lang="en-US" sz="900" dirty="0"/>
              <a:t>Please contact the Board, at the info below, if you have any questions…and again, welcome to JLCA!</a:t>
            </a:r>
          </a:p>
        </p:txBody>
      </p:sp>
      <p:sp>
        <p:nvSpPr>
          <p:cNvPr id="33" name="Rectangle 32">
            <a:extLst>
              <a:ext uri="{FF2B5EF4-FFF2-40B4-BE49-F238E27FC236}">
                <a16:creationId xmlns:a16="http://schemas.microsoft.com/office/drawing/2014/main" id="{65542F05-5448-4A9A-A07F-1878CDCA0033}"/>
              </a:ext>
            </a:extLst>
          </p:cNvPr>
          <p:cNvSpPr/>
          <p:nvPr/>
        </p:nvSpPr>
        <p:spPr>
          <a:xfrm>
            <a:off x="35775" y="5156922"/>
            <a:ext cx="1228523" cy="1585049"/>
          </a:xfrm>
          <a:prstGeom prst="rect">
            <a:avLst/>
          </a:prstGeom>
        </p:spPr>
        <p:txBody>
          <a:bodyPr wrap="square">
            <a:spAutoFit/>
          </a:bodyPr>
          <a:lstStyle/>
          <a:p>
            <a:r>
              <a:rPr lang="en-US" sz="1100" b="1" dirty="0">
                <a:solidFill>
                  <a:srgbClr val="FFC000"/>
                </a:solidFill>
              </a:rPr>
              <a:t>Please Share the JLCA Newsletter</a:t>
            </a:r>
          </a:p>
          <a:p>
            <a:endParaRPr lang="en-US" sz="900" b="1" dirty="0">
              <a:solidFill>
                <a:srgbClr val="00B050"/>
              </a:solidFill>
            </a:endParaRPr>
          </a:p>
          <a:p>
            <a:r>
              <a:rPr lang="en-US" sz="900" dirty="0"/>
              <a:t>Please share this newsletter with others in your home, or any new neighbor as they may not be on our distribution yet.</a:t>
            </a:r>
          </a:p>
          <a:p>
            <a:endParaRPr lang="en-US" sz="900" b="1" dirty="0">
              <a:solidFill>
                <a:srgbClr val="0070C0"/>
              </a:solidFill>
              <a:latin typeface="+mj-lt"/>
            </a:endParaRPr>
          </a:p>
          <a:p>
            <a:endParaRPr lang="en-US" sz="300" dirty="0">
              <a:latin typeface="+mj-lt"/>
            </a:endParaRPr>
          </a:p>
        </p:txBody>
      </p:sp>
      <p:sp>
        <p:nvSpPr>
          <p:cNvPr id="23" name="Rectangle 22">
            <a:extLst>
              <a:ext uri="{FF2B5EF4-FFF2-40B4-BE49-F238E27FC236}">
                <a16:creationId xmlns:a16="http://schemas.microsoft.com/office/drawing/2014/main" id="{1EF031D3-5779-412F-8682-4FAE997C1F03}"/>
              </a:ext>
            </a:extLst>
          </p:cNvPr>
          <p:cNvSpPr/>
          <p:nvPr/>
        </p:nvSpPr>
        <p:spPr>
          <a:xfrm>
            <a:off x="1383893" y="5750343"/>
            <a:ext cx="2888111" cy="3031599"/>
          </a:xfrm>
          <a:prstGeom prst="rect">
            <a:avLst/>
          </a:prstGeom>
        </p:spPr>
        <p:txBody>
          <a:bodyPr wrap="square">
            <a:spAutoFit/>
          </a:bodyPr>
          <a:lstStyle/>
          <a:p>
            <a:r>
              <a:rPr lang="en-US" sz="1100" b="1" dirty="0">
                <a:solidFill>
                  <a:srgbClr val="FFC000"/>
                </a:solidFill>
              </a:rPr>
              <a:t>Spring Notes</a:t>
            </a:r>
          </a:p>
          <a:p>
            <a:endParaRPr lang="en-US" sz="900" b="1" dirty="0"/>
          </a:p>
          <a:p>
            <a:pPr marL="171450" indent="-171450">
              <a:buFont typeface="Arial" panose="020B0604020202020204" pitchFamily="34" charset="0"/>
              <a:buChar char="•"/>
            </a:pPr>
            <a:r>
              <a:rPr lang="en-US" sz="900" dirty="0" smtClean="0"/>
              <a:t>Garbage </a:t>
            </a:r>
            <a:r>
              <a:rPr lang="en-US" sz="900" dirty="0"/>
              <a:t>cans should not be visible from the street.  They are required to be out of view and promptly stored after the scheduled pickup day.  Unfortunately, this is a common violation in our neighborhood.  </a:t>
            </a:r>
          </a:p>
          <a:p>
            <a:pPr marL="171450" indent="-171450">
              <a:buFont typeface="Arial" panose="020B0604020202020204" pitchFamily="34" charset="0"/>
              <a:buChar char="•"/>
            </a:pPr>
            <a:r>
              <a:rPr lang="en-US" sz="900" dirty="0"/>
              <a:t>Please be considerate of others and clean up after your pet when walking in the neighborhood.</a:t>
            </a:r>
          </a:p>
          <a:p>
            <a:pPr marL="171450" indent="-171450">
              <a:buFont typeface="Arial" panose="020B0604020202020204" pitchFamily="34" charset="0"/>
              <a:buChar char="•"/>
            </a:pPr>
            <a:r>
              <a:rPr lang="en-US" sz="900" dirty="0"/>
              <a:t>As outlined in our covenants, please remember that yard lights are to remain on during non-daylight hours.</a:t>
            </a:r>
          </a:p>
          <a:p>
            <a:pPr marL="171450" indent="-171450">
              <a:buFont typeface="Arial" panose="020B0604020202020204" pitchFamily="34" charset="0"/>
              <a:buChar char="•"/>
            </a:pPr>
            <a:r>
              <a:rPr lang="en-US" sz="900" dirty="0"/>
              <a:t>Every homeowner is expected to maintain their yard and keep it in good repair.  This helps protect the value of all of our homes.  Let’s all do our part in keeping our neighborhood looking good.</a:t>
            </a:r>
          </a:p>
          <a:p>
            <a:pPr marL="171450" indent="-171450">
              <a:buFont typeface="Arial" panose="020B0604020202020204" pitchFamily="34" charset="0"/>
              <a:buChar char="•"/>
            </a:pPr>
            <a:r>
              <a:rPr lang="en-US" sz="900" dirty="0"/>
              <a:t>Per section 7 of our covenants no trailer or boat shall be used or located on any lot at any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Springtime typically brings significantly windy weather.  If you own a trampoline, please ensure it is properly anchored to the ground for safety.</a:t>
            </a:r>
          </a:p>
          <a:p>
            <a:pPr marL="171450" indent="-171450">
              <a:buFont typeface="Arial" panose="020B0604020202020204" pitchFamily="34" charset="0"/>
              <a:buChar char="•"/>
            </a:pPr>
            <a:endParaRPr lang="en-US" sz="900" dirty="0"/>
          </a:p>
        </p:txBody>
      </p:sp>
      <p:sp>
        <p:nvSpPr>
          <p:cNvPr id="27" name="Rectangle 26">
            <a:extLst>
              <a:ext uri="{FF2B5EF4-FFF2-40B4-BE49-F238E27FC236}">
                <a16:creationId xmlns:a16="http://schemas.microsoft.com/office/drawing/2014/main" id="{D02F3231-F90B-444C-87AB-324BA067163F}"/>
              </a:ext>
            </a:extLst>
          </p:cNvPr>
          <p:cNvSpPr/>
          <p:nvPr/>
        </p:nvSpPr>
        <p:spPr>
          <a:xfrm>
            <a:off x="4234774" y="2279009"/>
            <a:ext cx="2576927" cy="3093154"/>
          </a:xfrm>
          <a:prstGeom prst="rect">
            <a:avLst/>
          </a:prstGeom>
        </p:spPr>
        <p:txBody>
          <a:bodyPr wrap="square">
            <a:spAutoFit/>
          </a:bodyPr>
          <a:lstStyle/>
          <a:p>
            <a:endParaRPr lang="en-US" sz="1100" b="1" dirty="0">
              <a:solidFill>
                <a:srgbClr val="FFC000"/>
              </a:solidFill>
            </a:endParaRPr>
          </a:p>
          <a:p>
            <a:r>
              <a:rPr lang="en-US" sz="1100" b="1" dirty="0" smtClean="0">
                <a:solidFill>
                  <a:srgbClr val="FFC000"/>
                </a:solidFill>
              </a:rPr>
              <a:t>                              </a:t>
            </a:r>
            <a:endParaRPr lang="en-US" sz="1100" b="1" dirty="0">
              <a:solidFill>
                <a:srgbClr val="FFC000"/>
              </a:solidFill>
            </a:endParaRPr>
          </a:p>
          <a:p>
            <a:r>
              <a:rPr lang="en-US" sz="1100" b="1" dirty="0">
                <a:solidFill>
                  <a:srgbClr val="FFC000"/>
                </a:solidFill>
              </a:rPr>
              <a:t>JLCA </a:t>
            </a:r>
            <a:r>
              <a:rPr lang="en-US" sz="1100" b="1" dirty="0" smtClean="0">
                <a:solidFill>
                  <a:srgbClr val="FFC000"/>
                </a:solidFill>
              </a:rPr>
              <a:t>2024 </a:t>
            </a:r>
            <a:r>
              <a:rPr lang="en-US" sz="1100" b="1" dirty="0">
                <a:solidFill>
                  <a:srgbClr val="FFC000"/>
                </a:solidFill>
              </a:rPr>
              <a:t>Annual Association Meeting</a:t>
            </a:r>
          </a:p>
          <a:p>
            <a:endParaRPr lang="en-US" sz="900" b="1" dirty="0"/>
          </a:p>
          <a:p>
            <a:pPr lvl="0"/>
            <a:r>
              <a:rPr lang="en-US" sz="900" b="1" dirty="0">
                <a:solidFill>
                  <a:prstClr val="black"/>
                </a:solidFill>
              </a:rPr>
              <a:t>The Annual Jonathan’s Landing Association Meeting will take place Wednesday, October </a:t>
            </a:r>
            <a:r>
              <a:rPr lang="en-US" sz="900" b="1" dirty="0" smtClean="0">
                <a:solidFill>
                  <a:prstClr val="black"/>
                </a:solidFill>
              </a:rPr>
              <a:t>16, 2024 </a:t>
            </a:r>
            <a:r>
              <a:rPr lang="en-US" sz="900" b="1" dirty="0">
                <a:solidFill>
                  <a:prstClr val="black"/>
                </a:solidFill>
              </a:rPr>
              <a:t>at 7pm.  </a:t>
            </a:r>
          </a:p>
          <a:p>
            <a:pPr lvl="0"/>
            <a:endParaRPr lang="en-US" sz="900" b="1" dirty="0">
              <a:solidFill>
                <a:prstClr val="black"/>
              </a:solidFill>
            </a:endParaRPr>
          </a:p>
          <a:p>
            <a:pPr lvl="0"/>
            <a:r>
              <a:rPr lang="en-US" sz="900" dirty="0">
                <a:solidFill>
                  <a:prstClr val="black"/>
                </a:solidFill>
              </a:rPr>
              <a:t>The meeting will be located at Westview Alliance Church, 9804 Illinois Rd, Fort Wayne, IN 46804.   The meeting will take place in the Church Sanctuary.  This is the same location as last year.</a:t>
            </a:r>
          </a:p>
          <a:p>
            <a:pPr lvl="0"/>
            <a:endParaRPr lang="en-US" sz="900" dirty="0">
              <a:solidFill>
                <a:prstClr val="black"/>
              </a:solidFill>
            </a:endParaRPr>
          </a:p>
          <a:p>
            <a:pPr lvl="0"/>
            <a:r>
              <a:rPr lang="en-US" sz="900" dirty="0" smtClean="0">
                <a:solidFill>
                  <a:prstClr val="black"/>
                </a:solidFill>
              </a:rPr>
              <a:t>The </a:t>
            </a:r>
            <a:r>
              <a:rPr lang="en-US" sz="900" dirty="0">
                <a:solidFill>
                  <a:prstClr val="black"/>
                </a:solidFill>
              </a:rPr>
              <a:t>board will present the proposed JLCA budget for </a:t>
            </a:r>
            <a:r>
              <a:rPr lang="en-US" sz="900" dirty="0" smtClean="0">
                <a:solidFill>
                  <a:prstClr val="black"/>
                </a:solidFill>
              </a:rPr>
              <a:t>2025 </a:t>
            </a:r>
            <a:r>
              <a:rPr lang="en-US" sz="900" dirty="0">
                <a:solidFill>
                  <a:prstClr val="black"/>
                </a:solidFill>
              </a:rPr>
              <a:t>as well as other association related matters.  Any open board positions will be presented and voted on.  Board members serve a three-year term.  All association members in good standing are permitted to submit one vote per lot for </a:t>
            </a:r>
            <a:r>
              <a:rPr lang="en-US" sz="900" dirty="0" smtClean="0">
                <a:solidFill>
                  <a:prstClr val="black"/>
                </a:solidFill>
              </a:rPr>
              <a:t>2025 </a:t>
            </a:r>
            <a:r>
              <a:rPr lang="en-US" sz="900" dirty="0">
                <a:solidFill>
                  <a:prstClr val="black"/>
                </a:solidFill>
              </a:rPr>
              <a:t>budget approval and any other matters presented for vote.</a:t>
            </a:r>
          </a:p>
        </p:txBody>
      </p:sp>
      <p:sp>
        <p:nvSpPr>
          <p:cNvPr id="29" name="Rectangle 28">
            <a:extLst>
              <a:ext uri="{FF2B5EF4-FFF2-40B4-BE49-F238E27FC236}">
                <a16:creationId xmlns:a16="http://schemas.microsoft.com/office/drawing/2014/main" id="{50E1E317-A59A-4BE7-A451-5F8D11BCB560}"/>
              </a:ext>
            </a:extLst>
          </p:cNvPr>
          <p:cNvSpPr/>
          <p:nvPr/>
        </p:nvSpPr>
        <p:spPr>
          <a:xfrm>
            <a:off x="78655" y="1232435"/>
            <a:ext cx="1212907" cy="2000548"/>
          </a:xfrm>
          <a:prstGeom prst="rect">
            <a:avLst/>
          </a:prstGeom>
        </p:spPr>
        <p:txBody>
          <a:bodyPr wrap="square">
            <a:spAutoFit/>
          </a:bodyPr>
          <a:lstStyle/>
          <a:p>
            <a:r>
              <a:rPr lang="en-US" sz="1100" b="1" dirty="0" smtClean="0">
                <a:solidFill>
                  <a:srgbClr val="FFC000"/>
                </a:solidFill>
              </a:rPr>
              <a:t>2024 </a:t>
            </a:r>
            <a:r>
              <a:rPr lang="en-US" sz="1100" b="1" dirty="0">
                <a:solidFill>
                  <a:srgbClr val="FFC000"/>
                </a:solidFill>
              </a:rPr>
              <a:t>Association Dues Reminder</a:t>
            </a:r>
          </a:p>
          <a:p>
            <a:r>
              <a:rPr lang="en-US" sz="900" dirty="0" smtClean="0"/>
              <a:t>2024 </a:t>
            </a:r>
            <a:r>
              <a:rPr lang="en-US" sz="900" dirty="0"/>
              <a:t>JLCA dues invoices have been mailed out to all residents. JLCA dues are $</a:t>
            </a:r>
            <a:r>
              <a:rPr lang="en-US" sz="900" dirty="0" smtClean="0"/>
              <a:t>378 </a:t>
            </a:r>
            <a:r>
              <a:rPr lang="en-US" sz="900" dirty="0"/>
              <a:t>and were due by January 31, </a:t>
            </a:r>
            <a:r>
              <a:rPr lang="en-US" sz="900" dirty="0" smtClean="0"/>
              <a:t>2024. </a:t>
            </a:r>
            <a:r>
              <a:rPr lang="en-US" sz="900" dirty="0"/>
              <a:t>If you did not receive your statement in the mail, a copy can be found on the JLCA website. </a:t>
            </a:r>
          </a:p>
          <a:p>
            <a:endParaRPr lang="en-US" sz="300" dirty="0">
              <a:latin typeface="+mj-lt"/>
            </a:endParaRPr>
          </a:p>
        </p:txBody>
      </p:sp>
      <p:cxnSp>
        <p:nvCxnSpPr>
          <p:cNvPr id="31" name="Straight Connector 30">
            <a:extLst>
              <a:ext uri="{FF2B5EF4-FFF2-40B4-BE49-F238E27FC236}">
                <a16:creationId xmlns:a16="http://schemas.microsoft.com/office/drawing/2014/main" id="{B7815D5C-D74F-4A75-803E-A294C5EBFB1A}"/>
              </a:ext>
            </a:extLst>
          </p:cNvPr>
          <p:cNvCxnSpPr/>
          <p:nvPr/>
        </p:nvCxnSpPr>
        <p:spPr>
          <a:xfrm>
            <a:off x="85961" y="5148953"/>
            <a:ext cx="1062498" cy="0"/>
          </a:xfrm>
          <a:prstGeom prst="line">
            <a:avLst/>
          </a:prstGeom>
          <a:ln>
            <a:solidFill>
              <a:srgbClr val="694833"/>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5CA9AD6-C949-4B75-B10E-402A63D58710}"/>
              </a:ext>
            </a:extLst>
          </p:cNvPr>
          <p:cNvSpPr txBox="1"/>
          <p:nvPr/>
        </p:nvSpPr>
        <p:spPr>
          <a:xfrm>
            <a:off x="1432851" y="787588"/>
            <a:ext cx="4179208" cy="338554"/>
          </a:xfrm>
          <a:prstGeom prst="rect">
            <a:avLst/>
          </a:prstGeom>
          <a:noFill/>
        </p:spPr>
        <p:txBody>
          <a:bodyPr wrap="square" rtlCol="0">
            <a:spAutoFit/>
          </a:bodyPr>
          <a:lstStyle/>
          <a:p>
            <a:r>
              <a:rPr lang="en-US" sz="1600" spc="300" dirty="0">
                <a:solidFill>
                  <a:srgbClr val="FFC000"/>
                </a:solidFill>
                <a:effectLst>
                  <a:outerShdw blurRad="50800" dist="38100" dir="2700000" algn="tl" rotWithShape="0">
                    <a:prstClr val="black">
                      <a:alpha val="40000"/>
                    </a:prstClr>
                  </a:outerShdw>
                </a:effectLst>
                <a:latin typeface="Impact Label Reversed" pitchFamily="2" charset="0"/>
                <a:ea typeface="Impact Label Reversed" pitchFamily="2" charset="0"/>
              </a:rPr>
              <a:t>JLCA Neighborhood News &amp; Notes</a:t>
            </a:r>
          </a:p>
        </p:txBody>
      </p:sp>
      <p:sp>
        <p:nvSpPr>
          <p:cNvPr id="24" name="Rectangle 23">
            <a:extLst>
              <a:ext uri="{FF2B5EF4-FFF2-40B4-BE49-F238E27FC236}">
                <a16:creationId xmlns:a16="http://schemas.microsoft.com/office/drawing/2014/main" id="{DFC9F236-DBEB-45D8-B504-244984D9017A}"/>
              </a:ext>
            </a:extLst>
          </p:cNvPr>
          <p:cNvSpPr/>
          <p:nvPr/>
        </p:nvSpPr>
        <p:spPr>
          <a:xfrm>
            <a:off x="1313718" y="1860980"/>
            <a:ext cx="2849201" cy="3831818"/>
          </a:xfrm>
          <a:prstGeom prst="rect">
            <a:avLst/>
          </a:prstGeom>
        </p:spPr>
        <p:txBody>
          <a:bodyPr wrap="square">
            <a:spAutoFit/>
          </a:bodyPr>
          <a:lstStyle/>
          <a:p>
            <a:pPr lvl="0"/>
            <a:r>
              <a:rPr lang="en-US" sz="900" b="1" u="sng" dirty="0"/>
              <a:t>Please remember this is a community pool and we all need to help keep it safe and clean.</a:t>
            </a:r>
            <a:r>
              <a:rPr lang="en-US" sz="900" dirty="0"/>
              <a:t>  </a:t>
            </a:r>
            <a:r>
              <a:rPr lang="en-US" sz="900" dirty="0">
                <a:solidFill>
                  <a:prstClr val="black"/>
                </a:solidFill>
              </a:rPr>
              <a:t>Please know and follow all of the pool rules, please also step up and take initiative if you notice someone not following the rules. </a:t>
            </a:r>
          </a:p>
          <a:p>
            <a:pPr lvl="0"/>
            <a:endParaRPr lang="en-US" sz="900" dirty="0">
              <a:solidFill>
                <a:prstClr val="black"/>
              </a:solidFill>
            </a:endParaRPr>
          </a:p>
          <a:p>
            <a:pPr lvl="0"/>
            <a:r>
              <a:rPr lang="en-US" sz="900" dirty="0">
                <a:solidFill>
                  <a:prstClr val="black"/>
                </a:solidFill>
              </a:rPr>
              <a:t>Each residence has been provided one key fob to access the pool.  If you need a replacement key fob, or if you are a new resident, please visit our website for information: </a:t>
            </a:r>
            <a:r>
              <a:rPr lang="en-US" sz="900" dirty="0">
                <a:solidFill>
                  <a:prstClr val="black"/>
                </a:solidFill>
                <a:hlinkClick r:id="rId3"/>
              </a:rPr>
              <a:t>http://www.yourjlca.com/pool.html</a:t>
            </a:r>
            <a:endParaRPr lang="en-US" sz="900" dirty="0">
              <a:solidFill>
                <a:prstClr val="black"/>
              </a:solidFill>
            </a:endParaRPr>
          </a:p>
          <a:p>
            <a:pPr lvl="0"/>
            <a:r>
              <a:rPr lang="en-US" sz="900" dirty="0">
                <a:solidFill>
                  <a:prstClr val="black"/>
                </a:solidFill>
              </a:rPr>
              <a:t>The cost to replace a lost/stolen key fob is $10.  If a fob is lost or stolen, please report it immediately so we can deactivate the key fob and prevent unauthorized access.</a:t>
            </a:r>
          </a:p>
          <a:p>
            <a:endParaRPr lang="en-US" sz="900" dirty="0"/>
          </a:p>
          <a:p>
            <a:r>
              <a:rPr lang="en-US" sz="900" b="1" dirty="0"/>
              <a:t>Following are just </a:t>
            </a:r>
            <a:r>
              <a:rPr lang="en-US" sz="900" b="1" u="sng" dirty="0"/>
              <a:t>some</a:t>
            </a:r>
            <a:r>
              <a:rPr lang="en-US" sz="900" b="1" dirty="0"/>
              <a:t> of the pool rules</a:t>
            </a:r>
            <a:r>
              <a:rPr lang="en-US" sz="900" b="1" dirty="0" smtClean="0"/>
              <a:t>:</a:t>
            </a:r>
          </a:p>
          <a:p>
            <a:r>
              <a:rPr lang="en-US" sz="900" b="1" dirty="0" smtClean="0"/>
              <a:t>-Please be out of the pool by 8:50pm</a:t>
            </a:r>
            <a:endParaRPr lang="en-US" sz="900" b="1" dirty="0"/>
          </a:p>
          <a:p>
            <a:r>
              <a:rPr lang="en-US" sz="900" b="1" dirty="0"/>
              <a:t>-Children under the age of 14 must be accompanied by a responsible adult (18 years or older).</a:t>
            </a:r>
          </a:p>
          <a:p>
            <a:r>
              <a:rPr lang="en-US" sz="900" b="1" dirty="0"/>
              <a:t>-No Diving!</a:t>
            </a:r>
          </a:p>
          <a:p>
            <a:r>
              <a:rPr lang="en-US" sz="900" b="1" dirty="0"/>
              <a:t>-No Food is allowed at poolside.</a:t>
            </a:r>
          </a:p>
          <a:p>
            <a:r>
              <a:rPr lang="en-US" sz="900" b="1" dirty="0"/>
              <a:t>-No glass containers are permitted.</a:t>
            </a:r>
          </a:p>
          <a:p>
            <a:r>
              <a:rPr lang="en-US" sz="900" b="1" dirty="0"/>
              <a:t>-No alcoholic beverages of any sort are permitted.</a:t>
            </a:r>
          </a:p>
          <a:p>
            <a:r>
              <a:rPr lang="en-US" sz="900" b="1" dirty="0"/>
              <a:t>-No Smoking.  The pool is a smoke free environment</a:t>
            </a:r>
            <a:r>
              <a:rPr lang="en-US" sz="900" b="1" dirty="0" smtClean="0"/>
              <a:t>.</a:t>
            </a:r>
          </a:p>
          <a:p>
            <a:endParaRPr lang="en-US" sz="900" b="1" dirty="0" smtClean="0"/>
          </a:p>
          <a:p>
            <a:r>
              <a:rPr lang="en-US" sz="900" dirty="0" smtClean="0"/>
              <a:t>Please take minute to read the rest of the rules posted at the pool.</a:t>
            </a:r>
            <a:r>
              <a:rPr lang="en-US" sz="900" dirty="0"/>
              <a:t> </a:t>
            </a:r>
            <a:r>
              <a:rPr lang="en-US" sz="900" dirty="0" smtClean="0"/>
              <a:t>Rules </a:t>
            </a:r>
            <a:r>
              <a:rPr lang="en-US" sz="900" dirty="0" smtClean="0"/>
              <a:t>must be followed per the board of health. Breaking these rules could result in the pool being completely shut down. </a:t>
            </a:r>
            <a:endParaRPr lang="en-US" sz="900" dirty="0"/>
          </a:p>
        </p:txBody>
      </p:sp>
    </p:spTree>
    <p:extLst>
      <p:ext uri="{BB962C8B-B14F-4D97-AF65-F5344CB8AC3E}">
        <p14:creationId xmlns:p14="http://schemas.microsoft.com/office/powerpoint/2010/main" val="4060482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2077</TotalTime>
  <Words>932</Words>
  <Application>Microsoft Office PowerPoint</Application>
  <PresentationFormat>Letter Paper (8.5x11 in)</PresentationFormat>
  <Paragraphs>82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Impact Label Reversed</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Hall</dc:creator>
  <cp:lastModifiedBy>Whitney Hug</cp:lastModifiedBy>
  <cp:revision>154</cp:revision>
  <cp:lastPrinted>2020-09-05T19:39:34Z</cp:lastPrinted>
  <dcterms:created xsi:type="dcterms:W3CDTF">2016-12-30T20:32:36Z</dcterms:created>
  <dcterms:modified xsi:type="dcterms:W3CDTF">2024-03-10T12:22:40Z</dcterms:modified>
</cp:coreProperties>
</file>